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1" r:id="rId6"/>
    <p:sldId id="260" r:id="rId7"/>
    <p:sldId id="262" r:id="rId8"/>
    <p:sldId id="264" r:id="rId9"/>
    <p:sldId id="263"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00" autoAdjust="0"/>
    <p:restoredTop sz="94660"/>
  </p:normalViewPr>
  <p:slideViewPr>
    <p:cSldViewPr snapToGrid="0">
      <p:cViewPr varScale="1">
        <p:scale>
          <a:sx n="78" d="100"/>
          <a:sy n="78" d="100"/>
        </p:scale>
        <p:origin x="-84"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FE8A841-8D92-438A-A81E-90868BB9BA2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xmlns="" id="{174F5CC4-CDDE-4052-8605-524745013C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xmlns="" id="{6AF2D00A-274C-48E7-BBBA-154DD47EBEB4}"/>
              </a:ext>
            </a:extLst>
          </p:cNvPr>
          <p:cNvSpPr>
            <a:spLocks noGrp="1"/>
          </p:cNvSpPr>
          <p:nvPr>
            <p:ph type="dt" sz="half" idx="10"/>
          </p:nvPr>
        </p:nvSpPr>
        <p:spPr/>
        <p:txBody>
          <a:bodyPr/>
          <a:lstStyle/>
          <a:p>
            <a:fld id="{E788966C-35A4-4222-BB2C-4799DB8E8DD8}" type="datetimeFigureOut">
              <a:rPr lang="de-DE" smtClean="0"/>
              <a:pPr/>
              <a:t>15.11.2018</a:t>
            </a:fld>
            <a:endParaRPr lang="de-DE"/>
          </a:p>
        </p:txBody>
      </p:sp>
      <p:sp>
        <p:nvSpPr>
          <p:cNvPr id="5" name="Fußzeilenplatzhalter 4">
            <a:extLst>
              <a:ext uri="{FF2B5EF4-FFF2-40B4-BE49-F238E27FC236}">
                <a16:creationId xmlns:a16="http://schemas.microsoft.com/office/drawing/2014/main" xmlns="" id="{7DAF4F30-A60E-4B55-969B-A8379F2248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C57CBE7F-BA46-4F6A-A78F-1E479A95CC44}"/>
              </a:ext>
            </a:extLst>
          </p:cNvPr>
          <p:cNvSpPr>
            <a:spLocks noGrp="1"/>
          </p:cNvSpPr>
          <p:nvPr>
            <p:ph type="sldNum" sz="quarter" idx="12"/>
          </p:nvPr>
        </p:nvSpPr>
        <p:spPr/>
        <p:txBody>
          <a:bodyPr/>
          <a:lstStyle/>
          <a:p>
            <a:fld id="{5D50C90D-F2A2-4D70-8289-4B6BBBC752CB}" type="slidenum">
              <a:rPr lang="de-DE" smtClean="0"/>
              <a:pPr/>
              <a:t>‹Nr.›</a:t>
            </a:fld>
            <a:endParaRPr lang="de-DE"/>
          </a:p>
        </p:txBody>
      </p:sp>
    </p:spTree>
    <p:extLst>
      <p:ext uri="{BB962C8B-B14F-4D97-AF65-F5344CB8AC3E}">
        <p14:creationId xmlns:p14="http://schemas.microsoft.com/office/powerpoint/2010/main" xmlns="" val="3751965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FFE73A3-5CC8-4CDB-B9C1-7C43D862E6E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xmlns="" id="{16913B32-A53A-40E1-8EAA-813AFDEB0F7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77030A04-E9FD-4A19-891D-53D4FA0BDA1F}"/>
              </a:ext>
            </a:extLst>
          </p:cNvPr>
          <p:cNvSpPr>
            <a:spLocks noGrp="1"/>
          </p:cNvSpPr>
          <p:nvPr>
            <p:ph type="dt" sz="half" idx="10"/>
          </p:nvPr>
        </p:nvSpPr>
        <p:spPr/>
        <p:txBody>
          <a:bodyPr/>
          <a:lstStyle/>
          <a:p>
            <a:fld id="{E788966C-35A4-4222-BB2C-4799DB8E8DD8}" type="datetimeFigureOut">
              <a:rPr lang="de-DE" smtClean="0"/>
              <a:pPr/>
              <a:t>15.11.2018</a:t>
            </a:fld>
            <a:endParaRPr lang="de-DE"/>
          </a:p>
        </p:txBody>
      </p:sp>
      <p:sp>
        <p:nvSpPr>
          <p:cNvPr id="5" name="Fußzeilenplatzhalter 4">
            <a:extLst>
              <a:ext uri="{FF2B5EF4-FFF2-40B4-BE49-F238E27FC236}">
                <a16:creationId xmlns:a16="http://schemas.microsoft.com/office/drawing/2014/main" xmlns="" id="{C2A9BBA1-16F1-42DC-8B02-A8E0F451B87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5DD96CC9-313B-4E08-B5A5-68C3E5257543}"/>
              </a:ext>
            </a:extLst>
          </p:cNvPr>
          <p:cNvSpPr>
            <a:spLocks noGrp="1"/>
          </p:cNvSpPr>
          <p:nvPr>
            <p:ph type="sldNum" sz="quarter" idx="12"/>
          </p:nvPr>
        </p:nvSpPr>
        <p:spPr/>
        <p:txBody>
          <a:bodyPr/>
          <a:lstStyle/>
          <a:p>
            <a:fld id="{5D50C90D-F2A2-4D70-8289-4B6BBBC752CB}" type="slidenum">
              <a:rPr lang="de-DE" smtClean="0"/>
              <a:pPr/>
              <a:t>‹Nr.›</a:t>
            </a:fld>
            <a:endParaRPr lang="de-DE"/>
          </a:p>
        </p:txBody>
      </p:sp>
    </p:spTree>
    <p:extLst>
      <p:ext uri="{BB962C8B-B14F-4D97-AF65-F5344CB8AC3E}">
        <p14:creationId xmlns:p14="http://schemas.microsoft.com/office/powerpoint/2010/main" xmlns="" val="339834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23E53E07-F5B3-40F4-8B9C-B1009A9AB4A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xmlns="" id="{79109EA5-3F85-4147-A1A0-AAC9AFD3A76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50777AF3-0ED5-4A20-9984-645A648A7850}"/>
              </a:ext>
            </a:extLst>
          </p:cNvPr>
          <p:cNvSpPr>
            <a:spLocks noGrp="1"/>
          </p:cNvSpPr>
          <p:nvPr>
            <p:ph type="dt" sz="half" idx="10"/>
          </p:nvPr>
        </p:nvSpPr>
        <p:spPr/>
        <p:txBody>
          <a:bodyPr/>
          <a:lstStyle/>
          <a:p>
            <a:fld id="{E788966C-35A4-4222-BB2C-4799DB8E8DD8}" type="datetimeFigureOut">
              <a:rPr lang="de-DE" smtClean="0"/>
              <a:pPr/>
              <a:t>15.11.2018</a:t>
            </a:fld>
            <a:endParaRPr lang="de-DE"/>
          </a:p>
        </p:txBody>
      </p:sp>
      <p:sp>
        <p:nvSpPr>
          <p:cNvPr id="5" name="Fußzeilenplatzhalter 4">
            <a:extLst>
              <a:ext uri="{FF2B5EF4-FFF2-40B4-BE49-F238E27FC236}">
                <a16:creationId xmlns:a16="http://schemas.microsoft.com/office/drawing/2014/main" xmlns="" id="{3DC86955-409F-4EEC-B3FA-1B2355AAE32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4D102708-93AC-4E66-AD1D-9D9F363D42E2}"/>
              </a:ext>
            </a:extLst>
          </p:cNvPr>
          <p:cNvSpPr>
            <a:spLocks noGrp="1"/>
          </p:cNvSpPr>
          <p:nvPr>
            <p:ph type="sldNum" sz="quarter" idx="12"/>
          </p:nvPr>
        </p:nvSpPr>
        <p:spPr/>
        <p:txBody>
          <a:bodyPr/>
          <a:lstStyle/>
          <a:p>
            <a:fld id="{5D50C90D-F2A2-4D70-8289-4B6BBBC752CB}" type="slidenum">
              <a:rPr lang="de-DE" smtClean="0"/>
              <a:pPr/>
              <a:t>‹Nr.›</a:t>
            </a:fld>
            <a:endParaRPr lang="de-DE"/>
          </a:p>
        </p:txBody>
      </p:sp>
    </p:spTree>
    <p:extLst>
      <p:ext uri="{BB962C8B-B14F-4D97-AF65-F5344CB8AC3E}">
        <p14:creationId xmlns:p14="http://schemas.microsoft.com/office/powerpoint/2010/main" xmlns="" val="417367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273954-6E52-4BCF-8AFC-4FD81D4367D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91FA652A-1F18-49EB-B124-7BC3FD2A381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F1A754CD-671C-4666-916B-BEC279B59A6C}"/>
              </a:ext>
            </a:extLst>
          </p:cNvPr>
          <p:cNvSpPr>
            <a:spLocks noGrp="1"/>
          </p:cNvSpPr>
          <p:nvPr>
            <p:ph type="dt" sz="half" idx="10"/>
          </p:nvPr>
        </p:nvSpPr>
        <p:spPr/>
        <p:txBody>
          <a:bodyPr/>
          <a:lstStyle/>
          <a:p>
            <a:fld id="{E788966C-35A4-4222-BB2C-4799DB8E8DD8}" type="datetimeFigureOut">
              <a:rPr lang="de-DE" smtClean="0"/>
              <a:pPr/>
              <a:t>15.11.2018</a:t>
            </a:fld>
            <a:endParaRPr lang="de-DE"/>
          </a:p>
        </p:txBody>
      </p:sp>
      <p:sp>
        <p:nvSpPr>
          <p:cNvPr id="5" name="Fußzeilenplatzhalter 4">
            <a:extLst>
              <a:ext uri="{FF2B5EF4-FFF2-40B4-BE49-F238E27FC236}">
                <a16:creationId xmlns:a16="http://schemas.microsoft.com/office/drawing/2014/main" xmlns="" id="{4F1FD454-D504-4A70-B883-977A2DCDA96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F12F7605-4A9F-4234-A5EC-5958A28CF8C8}"/>
              </a:ext>
            </a:extLst>
          </p:cNvPr>
          <p:cNvSpPr>
            <a:spLocks noGrp="1"/>
          </p:cNvSpPr>
          <p:nvPr>
            <p:ph type="sldNum" sz="quarter" idx="12"/>
          </p:nvPr>
        </p:nvSpPr>
        <p:spPr/>
        <p:txBody>
          <a:bodyPr/>
          <a:lstStyle/>
          <a:p>
            <a:fld id="{5D50C90D-F2A2-4D70-8289-4B6BBBC752CB}" type="slidenum">
              <a:rPr lang="de-DE" smtClean="0"/>
              <a:pPr/>
              <a:t>‹Nr.›</a:t>
            </a:fld>
            <a:endParaRPr lang="de-DE"/>
          </a:p>
        </p:txBody>
      </p:sp>
    </p:spTree>
    <p:extLst>
      <p:ext uri="{BB962C8B-B14F-4D97-AF65-F5344CB8AC3E}">
        <p14:creationId xmlns:p14="http://schemas.microsoft.com/office/powerpoint/2010/main" xmlns="" val="147582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28F03FA-FBF6-435D-8F9D-EEBC6119DC9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xmlns="" id="{D68E745F-EB2F-45B0-AC18-8A2930597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00471282-1C86-4FD8-AF60-20187F0949B2}"/>
              </a:ext>
            </a:extLst>
          </p:cNvPr>
          <p:cNvSpPr>
            <a:spLocks noGrp="1"/>
          </p:cNvSpPr>
          <p:nvPr>
            <p:ph type="dt" sz="half" idx="10"/>
          </p:nvPr>
        </p:nvSpPr>
        <p:spPr/>
        <p:txBody>
          <a:bodyPr/>
          <a:lstStyle/>
          <a:p>
            <a:fld id="{E788966C-35A4-4222-BB2C-4799DB8E8DD8}" type="datetimeFigureOut">
              <a:rPr lang="de-DE" smtClean="0"/>
              <a:pPr/>
              <a:t>15.11.2018</a:t>
            </a:fld>
            <a:endParaRPr lang="de-DE"/>
          </a:p>
        </p:txBody>
      </p:sp>
      <p:sp>
        <p:nvSpPr>
          <p:cNvPr id="5" name="Fußzeilenplatzhalter 4">
            <a:extLst>
              <a:ext uri="{FF2B5EF4-FFF2-40B4-BE49-F238E27FC236}">
                <a16:creationId xmlns:a16="http://schemas.microsoft.com/office/drawing/2014/main" xmlns="" id="{5DC28FA2-6F24-4D1F-AB71-9F23DEFBC2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5FA2F6C4-0ECE-4AAB-A1CB-7C73924A2D8D}"/>
              </a:ext>
            </a:extLst>
          </p:cNvPr>
          <p:cNvSpPr>
            <a:spLocks noGrp="1"/>
          </p:cNvSpPr>
          <p:nvPr>
            <p:ph type="sldNum" sz="quarter" idx="12"/>
          </p:nvPr>
        </p:nvSpPr>
        <p:spPr/>
        <p:txBody>
          <a:bodyPr/>
          <a:lstStyle/>
          <a:p>
            <a:fld id="{5D50C90D-F2A2-4D70-8289-4B6BBBC752CB}" type="slidenum">
              <a:rPr lang="de-DE" smtClean="0"/>
              <a:pPr/>
              <a:t>‹Nr.›</a:t>
            </a:fld>
            <a:endParaRPr lang="de-DE"/>
          </a:p>
        </p:txBody>
      </p:sp>
    </p:spTree>
    <p:extLst>
      <p:ext uri="{BB962C8B-B14F-4D97-AF65-F5344CB8AC3E}">
        <p14:creationId xmlns:p14="http://schemas.microsoft.com/office/powerpoint/2010/main" xmlns="" val="356404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0289093-55FB-4860-A7F9-0F57DF55587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67331C36-E00F-4A8B-9E32-CD413E5781A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xmlns="" id="{591E094D-5EE2-464F-AB92-E295D8286C2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xmlns="" id="{B7272A1F-E592-4852-ADDB-4E8E63C0ABE2}"/>
              </a:ext>
            </a:extLst>
          </p:cNvPr>
          <p:cNvSpPr>
            <a:spLocks noGrp="1"/>
          </p:cNvSpPr>
          <p:nvPr>
            <p:ph type="dt" sz="half" idx="10"/>
          </p:nvPr>
        </p:nvSpPr>
        <p:spPr/>
        <p:txBody>
          <a:bodyPr/>
          <a:lstStyle/>
          <a:p>
            <a:fld id="{E788966C-35A4-4222-BB2C-4799DB8E8DD8}" type="datetimeFigureOut">
              <a:rPr lang="de-DE" smtClean="0"/>
              <a:pPr/>
              <a:t>15.11.2018</a:t>
            </a:fld>
            <a:endParaRPr lang="de-DE"/>
          </a:p>
        </p:txBody>
      </p:sp>
      <p:sp>
        <p:nvSpPr>
          <p:cNvPr id="6" name="Fußzeilenplatzhalter 5">
            <a:extLst>
              <a:ext uri="{FF2B5EF4-FFF2-40B4-BE49-F238E27FC236}">
                <a16:creationId xmlns:a16="http://schemas.microsoft.com/office/drawing/2014/main" xmlns="" id="{4534E702-44FA-4949-ABA9-DD5080D4AC2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B67D103D-9E1D-46F5-8357-092AA9D3450C}"/>
              </a:ext>
            </a:extLst>
          </p:cNvPr>
          <p:cNvSpPr>
            <a:spLocks noGrp="1"/>
          </p:cNvSpPr>
          <p:nvPr>
            <p:ph type="sldNum" sz="quarter" idx="12"/>
          </p:nvPr>
        </p:nvSpPr>
        <p:spPr/>
        <p:txBody>
          <a:bodyPr/>
          <a:lstStyle/>
          <a:p>
            <a:fld id="{5D50C90D-F2A2-4D70-8289-4B6BBBC752CB}" type="slidenum">
              <a:rPr lang="de-DE" smtClean="0"/>
              <a:pPr/>
              <a:t>‹Nr.›</a:t>
            </a:fld>
            <a:endParaRPr lang="de-DE"/>
          </a:p>
        </p:txBody>
      </p:sp>
    </p:spTree>
    <p:extLst>
      <p:ext uri="{BB962C8B-B14F-4D97-AF65-F5344CB8AC3E}">
        <p14:creationId xmlns:p14="http://schemas.microsoft.com/office/powerpoint/2010/main" xmlns="" val="333141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BA19F6B-4BF3-4DB3-9EE4-78A19CDE12A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xmlns="" id="{B226C1A0-1F78-4B77-8FEA-59D33A281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FE5EFD7A-D852-43BF-B3F1-244FE462F47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xmlns="" id="{E7496E57-F8B1-4FDD-8966-752863159A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77DA7D96-2A7F-4868-A7D9-AA554602EB7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xmlns="" id="{77DA6741-D379-41BB-92E0-2AF83E2D9FFF}"/>
              </a:ext>
            </a:extLst>
          </p:cNvPr>
          <p:cNvSpPr>
            <a:spLocks noGrp="1"/>
          </p:cNvSpPr>
          <p:nvPr>
            <p:ph type="dt" sz="half" idx="10"/>
          </p:nvPr>
        </p:nvSpPr>
        <p:spPr/>
        <p:txBody>
          <a:bodyPr/>
          <a:lstStyle/>
          <a:p>
            <a:fld id="{E788966C-35A4-4222-BB2C-4799DB8E8DD8}" type="datetimeFigureOut">
              <a:rPr lang="de-DE" smtClean="0"/>
              <a:pPr/>
              <a:t>15.11.2018</a:t>
            </a:fld>
            <a:endParaRPr lang="de-DE"/>
          </a:p>
        </p:txBody>
      </p:sp>
      <p:sp>
        <p:nvSpPr>
          <p:cNvPr id="8" name="Fußzeilenplatzhalter 7">
            <a:extLst>
              <a:ext uri="{FF2B5EF4-FFF2-40B4-BE49-F238E27FC236}">
                <a16:creationId xmlns:a16="http://schemas.microsoft.com/office/drawing/2014/main" xmlns="" id="{3D5F42DC-0D3B-4B94-B6D6-4B04BB4CDCB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xmlns="" id="{88DAABF3-4EBF-46CA-A67D-70067585FDC9}"/>
              </a:ext>
            </a:extLst>
          </p:cNvPr>
          <p:cNvSpPr>
            <a:spLocks noGrp="1"/>
          </p:cNvSpPr>
          <p:nvPr>
            <p:ph type="sldNum" sz="quarter" idx="12"/>
          </p:nvPr>
        </p:nvSpPr>
        <p:spPr/>
        <p:txBody>
          <a:bodyPr/>
          <a:lstStyle/>
          <a:p>
            <a:fld id="{5D50C90D-F2A2-4D70-8289-4B6BBBC752CB}" type="slidenum">
              <a:rPr lang="de-DE" smtClean="0"/>
              <a:pPr/>
              <a:t>‹Nr.›</a:t>
            </a:fld>
            <a:endParaRPr lang="de-DE"/>
          </a:p>
        </p:txBody>
      </p:sp>
    </p:spTree>
    <p:extLst>
      <p:ext uri="{BB962C8B-B14F-4D97-AF65-F5344CB8AC3E}">
        <p14:creationId xmlns:p14="http://schemas.microsoft.com/office/powerpoint/2010/main" xmlns="" val="38627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E07D9F9-1834-4044-9BA4-44171D4E15D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xmlns="" id="{9125D180-F7AD-4551-B3D0-FC5DC131440B}"/>
              </a:ext>
            </a:extLst>
          </p:cNvPr>
          <p:cNvSpPr>
            <a:spLocks noGrp="1"/>
          </p:cNvSpPr>
          <p:nvPr>
            <p:ph type="dt" sz="half" idx="10"/>
          </p:nvPr>
        </p:nvSpPr>
        <p:spPr/>
        <p:txBody>
          <a:bodyPr/>
          <a:lstStyle/>
          <a:p>
            <a:fld id="{E788966C-35A4-4222-BB2C-4799DB8E8DD8}" type="datetimeFigureOut">
              <a:rPr lang="de-DE" smtClean="0"/>
              <a:pPr/>
              <a:t>15.11.2018</a:t>
            </a:fld>
            <a:endParaRPr lang="de-DE"/>
          </a:p>
        </p:txBody>
      </p:sp>
      <p:sp>
        <p:nvSpPr>
          <p:cNvPr id="4" name="Fußzeilenplatzhalter 3">
            <a:extLst>
              <a:ext uri="{FF2B5EF4-FFF2-40B4-BE49-F238E27FC236}">
                <a16:creationId xmlns:a16="http://schemas.microsoft.com/office/drawing/2014/main" xmlns="" id="{907763BD-6223-4ACD-A27F-09946E48DE0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xmlns="" id="{A07DE0B0-8507-4464-815A-0085424ECF0F}"/>
              </a:ext>
            </a:extLst>
          </p:cNvPr>
          <p:cNvSpPr>
            <a:spLocks noGrp="1"/>
          </p:cNvSpPr>
          <p:nvPr>
            <p:ph type="sldNum" sz="quarter" idx="12"/>
          </p:nvPr>
        </p:nvSpPr>
        <p:spPr/>
        <p:txBody>
          <a:bodyPr/>
          <a:lstStyle/>
          <a:p>
            <a:fld id="{5D50C90D-F2A2-4D70-8289-4B6BBBC752CB}" type="slidenum">
              <a:rPr lang="de-DE" smtClean="0"/>
              <a:pPr/>
              <a:t>‹Nr.›</a:t>
            </a:fld>
            <a:endParaRPr lang="de-DE"/>
          </a:p>
        </p:txBody>
      </p:sp>
    </p:spTree>
    <p:extLst>
      <p:ext uri="{BB962C8B-B14F-4D97-AF65-F5344CB8AC3E}">
        <p14:creationId xmlns:p14="http://schemas.microsoft.com/office/powerpoint/2010/main" xmlns="" val="3604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7D0628EF-71B1-469F-8D81-4FD12AD64BED}"/>
              </a:ext>
            </a:extLst>
          </p:cNvPr>
          <p:cNvSpPr>
            <a:spLocks noGrp="1"/>
          </p:cNvSpPr>
          <p:nvPr>
            <p:ph type="dt" sz="half" idx="10"/>
          </p:nvPr>
        </p:nvSpPr>
        <p:spPr/>
        <p:txBody>
          <a:bodyPr/>
          <a:lstStyle/>
          <a:p>
            <a:fld id="{E788966C-35A4-4222-BB2C-4799DB8E8DD8}" type="datetimeFigureOut">
              <a:rPr lang="de-DE" smtClean="0"/>
              <a:pPr/>
              <a:t>15.11.2018</a:t>
            </a:fld>
            <a:endParaRPr lang="de-DE"/>
          </a:p>
        </p:txBody>
      </p:sp>
      <p:sp>
        <p:nvSpPr>
          <p:cNvPr id="3" name="Fußzeilenplatzhalter 2">
            <a:extLst>
              <a:ext uri="{FF2B5EF4-FFF2-40B4-BE49-F238E27FC236}">
                <a16:creationId xmlns:a16="http://schemas.microsoft.com/office/drawing/2014/main" xmlns="" id="{81C0C688-EDC7-4B61-8A0E-8489795929A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2354033B-32D2-4510-A6E9-37372D9A52F9}"/>
              </a:ext>
            </a:extLst>
          </p:cNvPr>
          <p:cNvSpPr>
            <a:spLocks noGrp="1"/>
          </p:cNvSpPr>
          <p:nvPr>
            <p:ph type="sldNum" sz="quarter" idx="12"/>
          </p:nvPr>
        </p:nvSpPr>
        <p:spPr/>
        <p:txBody>
          <a:bodyPr/>
          <a:lstStyle/>
          <a:p>
            <a:fld id="{5D50C90D-F2A2-4D70-8289-4B6BBBC752CB}" type="slidenum">
              <a:rPr lang="de-DE" smtClean="0"/>
              <a:pPr/>
              <a:t>‹Nr.›</a:t>
            </a:fld>
            <a:endParaRPr lang="de-DE"/>
          </a:p>
        </p:txBody>
      </p:sp>
    </p:spTree>
    <p:extLst>
      <p:ext uri="{BB962C8B-B14F-4D97-AF65-F5344CB8AC3E}">
        <p14:creationId xmlns:p14="http://schemas.microsoft.com/office/powerpoint/2010/main" xmlns="" val="95394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6946E6E-24BF-4E72-94F1-D0ADDF72D81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xmlns="" id="{ED6A090B-67EA-47DC-931C-B16DE2D068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xmlns="" id="{59D1A9CC-C446-4751-ACCF-220FA12F9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DE24F8D0-72CD-44C8-A37B-43799861EDAC}"/>
              </a:ext>
            </a:extLst>
          </p:cNvPr>
          <p:cNvSpPr>
            <a:spLocks noGrp="1"/>
          </p:cNvSpPr>
          <p:nvPr>
            <p:ph type="dt" sz="half" idx="10"/>
          </p:nvPr>
        </p:nvSpPr>
        <p:spPr/>
        <p:txBody>
          <a:bodyPr/>
          <a:lstStyle/>
          <a:p>
            <a:fld id="{E788966C-35A4-4222-BB2C-4799DB8E8DD8}" type="datetimeFigureOut">
              <a:rPr lang="de-DE" smtClean="0"/>
              <a:pPr/>
              <a:t>15.11.2018</a:t>
            </a:fld>
            <a:endParaRPr lang="de-DE"/>
          </a:p>
        </p:txBody>
      </p:sp>
      <p:sp>
        <p:nvSpPr>
          <p:cNvPr id="6" name="Fußzeilenplatzhalter 5">
            <a:extLst>
              <a:ext uri="{FF2B5EF4-FFF2-40B4-BE49-F238E27FC236}">
                <a16:creationId xmlns:a16="http://schemas.microsoft.com/office/drawing/2014/main" xmlns="" id="{8A52004B-9251-4177-A7A5-20065533B37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2C7E59A4-BA54-446A-9043-0BD3943FC0F1}"/>
              </a:ext>
            </a:extLst>
          </p:cNvPr>
          <p:cNvSpPr>
            <a:spLocks noGrp="1"/>
          </p:cNvSpPr>
          <p:nvPr>
            <p:ph type="sldNum" sz="quarter" idx="12"/>
          </p:nvPr>
        </p:nvSpPr>
        <p:spPr/>
        <p:txBody>
          <a:bodyPr/>
          <a:lstStyle/>
          <a:p>
            <a:fld id="{5D50C90D-F2A2-4D70-8289-4B6BBBC752CB}" type="slidenum">
              <a:rPr lang="de-DE" smtClean="0"/>
              <a:pPr/>
              <a:t>‹Nr.›</a:t>
            </a:fld>
            <a:endParaRPr lang="de-DE"/>
          </a:p>
        </p:txBody>
      </p:sp>
    </p:spTree>
    <p:extLst>
      <p:ext uri="{BB962C8B-B14F-4D97-AF65-F5344CB8AC3E}">
        <p14:creationId xmlns:p14="http://schemas.microsoft.com/office/powerpoint/2010/main" xmlns="" val="250486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FEA35B-8631-4183-ACB5-475857E22F2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xmlns="" id="{31E283E3-DB29-4FDD-B3EE-8FA91F958B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xmlns="" id="{9E7A892E-E9B4-4D5B-9A58-528FA5149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00101359-68AC-4030-851B-C67BE7AAE7A5}"/>
              </a:ext>
            </a:extLst>
          </p:cNvPr>
          <p:cNvSpPr>
            <a:spLocks noGrp="1"/>
          </p:cNvSpPr>
          <p:nvPr>
            <p:ph type="dt" sz="half" idx="10"/>
          </p:nvPr>
        </p:nvSpPr>
        <p:spPr/>
        <p:txBody>
          <a:bodyPr/>
          <a:lstStyle/>
          <a:p>
            <a:fld id="{E788966C-35A4-4222-BB2C-4799DB8E8DD8}" type="datetimeFigureOut">
              <a:rPr lang="de-DE" smtClean="0"/>
              <a:pPr/>
              <a:t>15.11.2018</a:t>
            </a:fld>
            <a:endParaRPr lang="de-DE"/>
          </a:p>
        </p:txBody>
      </p:sp>
      <p:sp>
        <p:nvSpPr>
          <p:cNvPr id="6" name="Fußzeilenplatzhalter 5">
            <a:extLst>
              <a:ext uri="{FF2B5EF4-FFF2-40B4-BE49-F238E27FC236}">
                <a16:creationId xmlns:a16="http://schemas.microsoft.com/office/drawing/2014/main" xmlns="" id="{9465351A-ECB6-4CA7-B126-A6B84AAC7EB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CA8FEB72-62A6-4F75-8397-73F780EA7B35}"/>
              </a:ext>
            </a:extLst>
          </p:cNvPr>
          <p:cNvSpPr>
            <a:spLocks noGrp="1"/>
          </p:cNvSpPr>
          <p:nvPr>
            <p:ph type="sldNum" sz="quarter" idx="12"/>
          </p:nvPr>
        </p:nvSpPr>
        <p:spPr/>
        <p:txBody>
          <a:bodyPr/>
          <a:lstStyle/>
          <a:p>
            <a:fld id="{5D50C90D-F2A2-4D70-8289-4B6BBBC752CB}" type="slidenum">
              <a:rPr lang="de-DE" smtClean="0"/>
              <a:pPr/>
              <a:t>‹Nr.›</a:t>
            </a:fld>
            <a:endParaRPr lang="de-DE"/>
          </a:p>
        </p:txBody>
      </p:sp>
    </p:spTree>
    <p:extLst>
      <p:ext uri="{BB962C8B-B14F-4D97-AF65-F5344CB8AC3E}">
        <p14:creationId xmlns:p14="http://schemas.microsoft.com/office/powerpoint/2010/main" xmlns="" val="353251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DBC7A641-D36D-4896-9CA7-3B28A7F28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509A06D5-5F1F-4520-895C-B4A4C3088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F6BA586B-B711-4E06-B1AB-1C38E157C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8966C-35A4-4222-BB2C-4799DB8E8DD8}" type="datetimeFigureOut">
              <a:rPr lang="de-DE" smtClean="0"/>
              <a:pPr/>
              <a:t>15.11.2018</a:t>
            </a:fld>
            <a:endParaRPr lang="de-DE"/>
          </a:p>
        </p:txBody>
      </p:sp>
      <p:sp>
        <p:nvSpPr>
          <p:cNvPr id="5" name="Fußzeilenplatzhalter 4">
            <a:extLst>
              <a:ext uri="{FF2B5EF4-FFF2-40B4-BE49-F238E27FC236}">
                <a16:creationId xmlns:a16="http://schemas.microsoft.com/office/drawing/2014/main" xmlns="" id="{1CDA3AF6-784B-46CB-85CD-1E61DC933D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4F13C5F1-EE70-469B-830D-94A83B8DD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0C90D-F2A2-4D70-8289-4B6BBBC752CB}" type="slidenum">
              <a:rPr lang="de-DE" smtClean="0"/>
              <a:pPr/>
              <a:t>‹Nr.›</a:t>
            </a:fld>
            <a:endParaRPr lang="de-DE"/>
          </a:p>
        </p:txBody>
      </p:sp>
    </p:spTree>
    <p:extLst>
      <p:ext uri="{BB962C8B-B14F-4D97-AF65-F5344CB8AC3E}">
        <p14:creationId xmlns:p14="http://schemas.microsoft.com/office/powerpoint/2010/main" xmlns="" val="1212237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leywang@gmail.com"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xmlns="" id="{53C57B6B-E63F-434F-A317-CAF3C344AF85}"/>
              </a:ext>
            </a:extLst>
          </p:cNvPr>
          <p:cNvSpPr/>
          <p:nvPr/>
        </p:nvSpPr>
        <p:spPr>
          <a:xfrm>
            <a:off x="922402" y="1101386"/>
            <a:ext cx="10891870" cy="1540999"/>
          </a:xfrm>
          <a:prstGeom prst="rect">
            <a:avLst/>
          </a:prstGeom>
        </p:spPr>
        <p:txBody>
          <a:bodyPr wrap="square">
            <a:spAutoFit/>
          </a:bodyPr>
          <a:lstStyle/>
          <a:p>
            <a:pPr>
              <a:spcAft>
                <a:spcPts val="500"/>
              </a:spcAft>
            </a:pPr>
            <a:r>
              <a:rPr lang="de-DE" sz="2800" b="1" dirty="0">
                <a:solidFill>
                  <a:schemeClr val="accent6">
                    <a:lumMod val="50000"/>
                  </a:schemeClr>
                </a:solidFill>
                <a:effectLst/>
                <a:latin typeface="Gill Sans SemiBold"/>
                <a:ea typeface="Gill Sans SemiBold"/>
                <a:cs typeface="Gill Sans SemiBold"/>
              </a:rPr>
              <a:t>FILMWORKSHOP MIT </a:t>
            </a:r>
            <a:r>
              <a:rPr lang="de-DE" sz="2800" b="1" dirty="0">
                <a:solidFill>
                  <a:schemeClr val="accent6">
                    <a:lumMod val="50000"/>
                  </a:schemeClr>
                </a:solidFill>
                <a:latin typeface="Gill Sans SemiBold"/>
                <a:ea typeface="Gill Sans SemiBold"/>
                <a:cs typeface="Gill Sans SemiBold"/>
              </a:rPr>
              <a:t>SCHÜLERN AUS </a:t>
            </a:r>
            <a:r>
              <a:rPr lang="de-DE" sz="2800" b="1" dirty="0">
                <a:solidFill>
                  <a:schemeClr val="accent6">
                    <a:lumMod val="50000"/>
                  </a:schemeClr>
                </a:solidFill>
                <a:effectLst/>
                <a:latin typeface="Gill Sans SemiBold"/>
                <a:ea typeface="Gill Sans SemiBold"/>
                <a:cs typeface="Gill Sans SemiBold"/>
              </a:rPr>
              <a:t>DRESDEN UND JINAN</a:t>
            </a:r>
            <a:endParaRPr lang="de-DE" altLang="zh-CN" sz="2400" b="1" dirty="0">
              <a:solidFill>
                <a:schemeClr val="accent6">
                  <a:lumMod val="50000"/>
                </a:schemeClr>
              </a:solidFill>
              <a:effectLst/>
              <a:latin typeface="Gill Sans"/>
              <a:ea typeface="Gill Sans"/>
            </a:endParaRPr>
          </a:p>
          <a:p>
            <a:pPr>
              <a:lnSpc>
                <a:spcPct val="120000"/>
              </a:lnSpc>
              <a:spcAft>
                <a:spcPts val="300"/>
              </a:spcAft>
            </a:pPr>
            <a:r>
              <a:rPr lang="zh-CN" sz="2000" b="1" dirty="0">
                <a:solidFill>
                  <a:schemeClr val="accent6">
                    <a:lumMod val="50000"/>
                  </a:schemeClr>
                </a:solidFill>
                <a:effectLst/>
                <a:latin typeface="Gill Sans"/>
                <a:ea typeface="Gill Sans"/>
              </a:rPr>
              <a:t>德累斯顿</a:t>
            </a:r>
            <a:r>
              <a:rPr lang="de-DE" altLang="zh-CN" sz="2000" b="1" dirty="0">
                <a:solidFill>
                  <a:schemeClr val="accent6">
                    <a:lumMod val="50000"/>
                  </a:schemeClr>
                </a:solidFill>
                <a:effectLst/>
                <a:latin typeface="Gill Sans"/>
                <a:ea typeface="Gill Sans"/>
              </a:rPr>
              <a:t> </a:t>
            </a:r>
            <a:r>
              <a:rPr lang="de-DE" sz="2000" b="1" dirty="0">
                <a:solidFill>
                  <a:schemeClr val="accent6">
                    <a:lumMod val="50000"/>
                  </a:schemeClr>
                </a:solidFill>
                <a:latin typeface="微软雅黑" panose="020B0503020204020204" pitchFamily="34" charset="-122"/>
                <a:ea typeface="微软雅黑" panose="020B0503020204020204" pitchFamily="34" charset="-122"/>
              </a:rPr>
              <a:t>- </a:t>
            </a:r>
            <a:r>
              <a:rPr lang="zh-CN" altLang="de-DE" sz="2000" b="1" dirty="0">
                <a:solidFill>
                  <a:schemeClr val="accent6">
                    <a:lumMod val="50000"/>
                  </a:schemeClr>
                </a:solidFill>
                <a:latin typeface="微软雅黑" panose="020B0503020204020204" pitchFamily="34" charset="-122"/>
                <a:ea typeface="微软雅黑" panose="020B0503020204020204" pitchFamily="34" charset="-122"/>
              </a:rPr>
              <a:t>济南</a:t>
            </a:r>
            <a:r>
              <a:rPr lang="de-DE" altLang="zh-CN" sz="2000" b="1" dirty="0">
                <a:solidFill>
                  <a:schemeClr val="accent6">
                    <a:lumMod val="50000"/>
                  </a:schemeClr>
                </a:solidFill>
                <a:latin typeface="微软雅黑" panose="020B0503020204020204" pitchFamily="34" charset="-122"/>
                <a:ea typeface="微软雅黑" panose="020B0503020204020204" pitchFamily="34" charset="-122"/>
              </a:rPr>
              <a:t>  </a:t>
            </a:r>
            <a:r>
              <a:rPr lang="zh-CN" altLang="de-DE" sz="2000" b="1" dirty="0">
                <a:solidFill>
                  <a:schemeClr val="accent6">
                    <a:lumMod val="50000"/>
                  </a:schemeClr>
                </a:solidFill>
                <a:latin typeface="微软雅黑" panose="020B0503020204020204" pitchFamily="34" charset="-122"/>
                <a:ea typeface="微软雅黑" panose="020B0503020204020204" pitchFamily="34" charset="-122"/>
              </a:rPr>
              <a:t>中德青少年电影工作坊</a:t>
            </a:r>
            <a:endParaRPr lang="de-DE" sz="2000" b="1" dirty="0">
              <a:solidFill>
                <a:schemeClr val="accent6">
                  <a:lumMod val="50000"/>
                </a:schemeClr>
              </a:solidFill>
              <a:latin typeface="微软雅黑" panose="020B0503020204020204" pitchFamily="34" charset="-122"/>
              <a:ea typeface="微软雅黑" panose="020B0503020204020204" pitchFamily="34" charset="-122"/>
            </a:endParaRPr>
          </a:p>
          <a:p>
            <a:pPr>
              <a:lnSpc>
                <a:spcPct val="120000"/>
              </a:lnSpc>
              <a:spcAft>
                <a:spcPts val="300"/>
              </a:spcAft>
            </a:pPr>
            <a:endParaRPr lang="de-DE" sz="1100" b="1" dirty="0">
              <a:solidFill>
                <a:schemeClr val="accent6">
                  <a:lumMod val="50000"/>
                </a:schemeClr>
              </a:solidFill>
              <a:latin typeface="微软雅黑" panose="020B0503020204020204" pitchFamily="34" charset="-122"/>
              <a:ea typeface="微软雅黑" panose="020B0503020204020204" pitchFamily="34" charset="-122"/>
            </a:endParaRPr>
          </a:p>
          <a:p>
            <a:pPr>
              <a:lnSpc>
                <a:spcPct val="120000"/>
              </a:lnSpc>
              <a:spcAft>
                <a:spcPts val="300"/>
              </a:spcAft>
            </a:pPr>
            <a:r>
              <a:rPr lang="de-DE" b="1" dirty="0">
                <a:solidFill>
                  <a:schemeClr val="accent6">
                    <a:lumMod val="50000"/>
                  </a:schemeClr>
                </a:solidFill>
                <a:latin typeface="微软雅黑" panose="020B0503020204020204" pitchFamily="34" charset="-122"/>
                <a:ea typeface="微软雅黑" panose="020B0503020204020204" pitchFamily="34" charset="-122"/>
              </a:rPr>
              <a:t>27.11 – 05.12.2018, Jinan, China</a:t>
            </a:r>
          </a:p>
        </p:txBody>
      </p:sp>
      <p:pic>
        <p:nvPicPr>
          <p:cNvPr id="1028" name="Picture 4" descr="Herbstferien Filmworkshop">
            <a:extLst>
              <a:ext uri="{FF2B5EF4-FFF2-40B4-BE49-F238E27FC236}">
                <a16:creationId xmlns:a16="http://schemas.microsoft.com/office/drawing/2014/main" xmlns="" id="{063E8D47-B909-484B-A3C3-4B700F6C2D4C}"/>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9328" b="10464"/>
          <a:stretch/>
        </p:blipFill>
        <p:spPr bwMode="auto">
          <a:xfrm>
            <a:off x="864871" y="3380828"/>
            <a:ext cx="6738385" cy="2989880"/>
          </a:xfrm>
          <a:prstGeom prst="rect">
            <a:avLst/>
          </a:prstGeom>
          <a:extLst>
            <a:ext uri="{909E8E84-426E-40DD-AFC4-6F175D3DCCD1}">
              <a14:hiddenFill xmlns:a14="http://schemas.microsoft.com/office/drawing/2010/main" xmlns="">
                <a:solidFill>
                  <a:srgbClr val="FFFFFF"/>
                </a:solidFill>
              </a14:hiddenFill>
            </a:ext>
          </a:extLst>
        </p:spPr>
      </p:pic>
      <p:pic>
        <p:nvPicPr>
          <p:cNvPr id="6" name="Grafik 5">
            <a:extLst>
              <a:ext uri="{FF2B5EF4-FFF2-40B4-BE49-F238E27FC236}">
                <a16:creationId xmlns:a16="http://schemas.microsoft.com/office/drawing/2014/main" xmlns="" id="{9DB8413E-232C-47B3-A362-BE306C2FD45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53308" y="5107119"/>
            <a:ext cx="4020886" cy="1252532"/>
          </a:xfrm>
          <a:prstGeom prst="rect">
            <a:avLst/>
          </a:prstGeom>
        </p:spPr>
      </p:pic>
      <p:pic>
        <p:nvPicPr>
          <p:cNvPr id="5" name="Grafik 4">
            <a:extLst>
              <a:ext uri="{FF2B5EF4-FFF2-40B4-BE49-F238E27FC236}">
                <a16:creationId xmlns:a16="http://schemas.microsoft.com/office/drawing/2014/main" xmlns="" id="{E258751B-173C-498D-8DCF-E1F6A9F5BA9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877670" y="3185551"/>
            <a:ext cx="2066786" cy="2060130"/>
          </a:xfrm>
          <a:prstGeom prst="rect">
            <a:avLst/>
          </a:prstGeom>
        </p:spPr>
      </p:pic>
    </p:spTree>
    <p:extLst>
      <p:ext uri="{BB962C8B-B14F-4D97-AF65-F5344CB8AC3E}">
        <p14:creationId xmlns:p14="http://schemas.microsoft.com/office/powerpoint/2010/main" xmlns="" val="34355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813D0125-D5BE-4710-887B-92F0080ED6C9}"/>
              </a:ext>
            </a:extLst>
          </p:cNvPr>
          <p:cNvSpPr/>
          <p:nvPr/>
        </p:nvSpPr>
        <p:spPr>
          <a:xfrm>
            <a:off x="880512" y="1128985"/>
            <a:ext cx="10726479" cy="2064540"/>
          </a:xfrm>
          <a:prstGeom prst="rect">
            <a:avLst/>
          </a:prstGeom>
        </p:spPr>
        <p:txBody>
          <a:bodyPr wrap="square">
            <a:spAutoFit/>
          </a:bodyPr>
          <a:lstStyle/>
          <a:p>
            <a:pPr>
              <a:lnSpc>
                <a:spcPct val="120000"/>
              </a:lnSpc>
              <a:spcAft>
                <a:spcPts val="300"/>
              </a:spcAft>
            </a:pPr>
            <a:r>
              <a:rPr lang="de-DE" dirty="0">
                <a:solidFill>
                  <a:srgbClr val="000000"/>
                </a:solidFill>
                <a:latin typeface="Gill Sans SemiBold"/>
                <a:ea typeface="Arial Unicode MS" panose="020B0604020202020204" pitchFamily="34" charset="-122"/>
                <a:cs typeface="Arial Unicode MS" panose="020B0604020202020204" pitchFamily="34" charset="-122"/>
              </a:rPr>
              <a:t>China ist mittlerweile zu Deutschlands wichtigstem Handelspartner aufgestiegen – Politik und Wirtschaft arbeiten daran, die Industrien der beiden Länder enger miteinander zu verzahnen. So sind auch die kulturell bedeutenden </a:t>
            </a:r>
            <a:r>
              <a:rPr lang="de-DE" dirty="0" err="1">
                <a:solidFill>
                  <a:srgbClr val="000000"/>
                </a:solidFill>
                <a:latin typeface="Gill Sans SemiBold"/>
                <a:ea typeface="Arial Unicode MS" panose="020B0604020202020204" pitchFamily="34" charset="-122"/>
                <a:cs typeface="Arial Unicode MS" panose="020B0604020202020204" pitchFamily="34" charset="-122"/>
              </a:rPr>
              <a:t>Stä</a:t>
            </a:r>
            <a:r>
              <a:rPr lang="da-DK" dirty="0">
                <a:solidFill>
                  <a:srgbClr val="000000"/>
                </a:solidFill>
                <a:latin typeface="Gill Sans SemiBold"/>
                <a:ea typeface="Arial Unicode MS" panose="020B0604020202020204" pitchFamily="34" charset="-122"/>
                <a:cs typeface="Arial Unicode MS" panose="020B0604020202020204" pitchFamily="34" charset="-122"/>
              </a:rPr>
              <a:t>dte </a:t>
            </a:r>
            <a:r>
              <a:rPr lang="es-ES_tradnl" dirty="0">
                <a:solidFill>
                  <a:srgbClr val="000000"/>
                </a:solidFill>
                <a:latin typeface="Gill Sans SemiBold"/>
                <a:ea typeface="Gill Sans"/>
              </a:rPr>
              <a:t>Dresden</a:t>
            </a:r>
            <a:r>
              <a:rPr lang="de-DE" dirty="0">
                <a:solidFill>
                  <a:srgbClr val="000000"/>
                </a:solidFill>
                <a:latin typeface="Gill Sans SemiBold"/>
                <a:ea typeface="Arial Unicode MS" panose="020B0604020202020204" pitchFamily="34" charset="-122"/>
                <a:cs typeface="Arial Unicode MS" panose="020B0604020202020204" pitchFamily="34" charset="-122"/>
              </a:rPr>
              <a:t> und </a:t>
            </a:r>
            <a:r>
              <a:rPr lang="de-DE" dirty="0">
                <a:solidFill>
                  <a:srgbClr val="000000"/>
                </a:solidFill>
                <a:latin typeface="Gill Sans SemiBold"/>
                <a:ea typeface="Gill Sans"/>
              </a:rPr>
              <a:t>Jinan</a:t>
            </a:r>
            <a:r>
              <a:rPr lang="de-DE" dirty="0">
                <a:solidFill>
                  <a:srgbClr val="000000"/>
                </a:solidFill>
                <a:latin typeface="Gill Sans SemiBold"/>
                <a:ea typeface="Arial Unicode MS" panose="020B0604020202020204" pitchFamily="34" charset="-122"/>
                <a:cs typeface="Arial Unicode MS" panose="020B0604020202020204" pitchFamily="34" charset="-122"/>
              </a:rPr>
              <a:t> in den letzten Jahren starke Partner geworden. Verständigungsprobleme und verschiedene Wertesysteme können schnell trennend wirken. Doch Kunst wirkt über Ländergrenzen hinweg und insbesondere das Medium Film versteht sich über die Kraft von bewegten Bildern, welche unabhängig von Sprache und Kultur verstanden werden kann. </a:t>
            </a:r>
            <a:endParaRPr lang="de-DE" dirty="0">
              <a:solidFill>
                <a:srgbClr val="000000"/>
              </a:solidFill>
              <a:latin typeface="Gill Sans"/>
              <a:ea typeface="Gill Sans"/>
            </a:endParaRPr>
          </a:p>
        </p:txBody>
      </p:sp>
      <p:sp>
        <p:nvSpPr>
          <p:cNvPr id="4" name="Rechteck 3">
            <a:extLst>
              <a:ext uri="{FF2B5EF4-FFF2-40B4-BE49-F238E27FC236}">
                <a16:creationId xmlns:a16="http://schemas.microsoft.com/office/drawing/2014/main" xmlns="" id="{392D1BD7-A958-4F81-B23F-4C7D94D4BEF4}"/>
              </a:ext>
            </a:extLst>
          </p:cNvPr>
          <p:cNvSpPr/>
          <p:nvPr/>
        </p:nvSpPr>
        <p:spPr>
          <a:xfrm>
            <a:off x="218553" y="154639"/>
            <a:ext cx="6563713" cy="400110"/>
          </a:xfrm>
          <a:prstGeom prst="rect">
            <a:avLst/>
          </a:prstGeom>
          <a:noFill/>
        </p:spPr>
        <p:txBody>
          <a:bodyPr wrap="square">
            <a:spAutoFit/>
          </a:bodyPr>
          <a:lstStyle/>
          <a:p>
            <a:pPr>
              <a:spcBef>
                <a:spcPts val="1600"/>
              </a:spcBef>
              <a:spcAft>
                <a:spcPts val="600"/>
              </a:spcAft>
            </a:pPr>
            <a:r>
              <a:rPr lang="it-IT" sz="2000" b="1" cap="all" dirty="0">
                <a:solidFill>
                  <a:schemeClr val="accent4"/>
                </a:solidFill>
                <a:latin typeface="Gill Sans SemiBold"/>
                <a:ea typeface="Arial Unicode MS" panose="020B0604020202020204" pitchFamily="34" charset="-122"/>
                <a:cs typeface="Arial Unicode MS" panose="020B0604020202020204" pitchFamily="34" charset="-122"/>
              </a:rPr>
              <a:t>Idee &amp; Vision  </a:t>
            </a:r>
            <a:r>
              <a:rPr lang="zh-CN" altLang="de-DE" sz="2000" b="1" cap="all" dirty="0">
                <a:solidFill>
                  <a:schemeClr val="accent4"/>
                </a:solidFill>
                <a:latin typeface="Gill Sans SemiBold"/>
                <a:ea typeface="Arial Unicode MS" panose="020B0604020202020204" pitchFamily="34" charset="-122"/>
                <a:cs typeface="Arial Unicode MS" panose="020B0604020202020204" pitchFamily="34" charset="-122"/>
              </a:rPr>
              <a:t>背景和意图</a:t>
            </a:r>
            <a:endParaRPr lang="de-DE" sz="2000" b="1" cap="all" dirty="0">
              <a:solidFill>
                <a:schemeClr val="accent4"/>
              </a:solidFill>
              <a:latin typeface="Gill Sans"/>
              <a:ea typeface="Gill Sans"/>
            </a:endParaRPr>
          </a:p>
        </p:txBody>
      </p:sp>
      <p:sp>
        <p:nvSpPr>
          <p:cNvPr id="5" name="Rechteck 4">
            <a:extLst>
              <a:ext uri="{FF2B5EF4-FFF2-40B4-BE49-F238E27FC236}">
                <a16:creationId xmlns:a16="http://schemas.microsoft.com/office/drawing/2014/main" xmlns="" id="{D5BA3382-7AE7-46BC-B051-9C9CFFBCB936}"/>
              </a:ext>
            </a:extLst>
          </p:cNvPr>
          <p:cNvSpPr/>
          <p:nvPr/>
        </p:nvSpPr>
        <p:spPr>
          <a:xfrm>
            <a:off x="880512" y="3265731"/>
            <a:ext cx="4998244" cy="2953373"/>
          </a:xfrm>
          <a:prstGeom prst="rect">
            <a:avLst/>
          </a:prstGeom>
        </p:spPr>
        <p:txBody>
          <a:bodyPr wrap="square">
            <a:spAutoFit/>
          </a:bodyPr>
          <a:lstStyle/>
          <a:p>
            <a:pPr>
              <a:lnSpc>
                <a:spcPct val="150000"/>
              </a:lnSpc>
            </a:pPr>
            <a:r>
              <a:rPr lang="zh-CN" altLang="de-DE" dirty="0">
                <a:solidFill>
                  <a:srgbClr val="000000"/>
                </a:solidFill>
                <a:latin typeface="Gill Sans SemiBold"/>
                <a:ea typeface="宋体" panose="02010600030101010101" pitchFamily="2" charset="-122"/>
                <a:cs typeface="宋体" panose="02010600030101010101" pitchFamily="2" charset="-122"/>
              </a:rPr>
              <a:t>中国和德国在经贸和国际政治方面成为当今重要的合作伙伴。同样在文化方面，双方的交流同样丰富多彩。德累斯顿和济南两座城市在过去几年中，经济、教育、科技、旅游等等的交流和合作取得巨大进展。艺术文化则是发展的重要基石。我们希望通过电影这种模式，克服语言障碍，让两个城市的青少年更好地了解对方文化。</a:t>
            </a:r>
            <a:endParaRPr lang="de-DE" dirty="0"/>
          </a:p>
        </p:txBody>
      </p:sp>
      <p:pic>
        <p:nvPicPr>
          <p:cNvPr id="2050" name="Picture 2" descr="Bildergebnis fÃ¼r china und deutschland">
            <a:extLst>
              <a:ext uri="{FF2B5EF4-FFF2-40B4-BE49-F238E27FC236}">
                <a16:creationId xmlns:a16="http://schemas.microsoft.com/office/drawing/2014/main" xmlns="" id="{42714F79-B851-4CDA-AB94-3C8BC49E6D6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5219" y="3373772"/>
            <a:ext cx="3914775" cy="25838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115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xmlns="" id="{AC20B4DD-26B9-404C-A2B4-4322B863D4D1}"/>
              </a:ext>
            </a:extLst>
          </p:cNvPr>
          <p:cNvSpPr/>
          <p:nvPr/>
        </p:nvSpPr>
        <p:spPr>
          <a:xfrm>
            <a:off x="303628" y="180429"/>
            <a:ext cx="5395945" cy="400110"/>
          </a:xfrm>
          <a:prstGeom prst="rect">
            <a:avLst/>
          </a:prstGeom>
        </p:spPr>
        <p:txBody>
          <a:bodyPr wrap="square">
            <a:spAutoFit/>
          </a:bodyPr>
          <a:lstStyle/>
          <a:p>
            <a:pPr>
              <a:spcBef>
                <a:spcPts val="1600"/>
              </a:spcBef>
              <a:spcAft>
                <a:spcPts val="600"/>
              </a:spcAft>
            </a:pPr>
            <a:r>
              <a:rPr lang="de-DE" sz="2000" b="1" cap="all" dirty="0">
                <a:solidFill>
                  <a:schemeClr val="accent4"/>
                </a:solidFill>
                <a:latin typeface="Gill Sans SemiBold"/>
                <a:ea typeface="Arial Unicode MS" panose="020B0604020202020204" pitchFamily="34" charset="-122"/>
                <a:cs typeface="Arial Unicode MS" panose="020B0604020202020204" pitchFamily="34" charset="-122"/>
              </a:rPr>
              <a:t>Konzept &amp; ZIEL </a:t>
            </a:r>
            <a:r>
              <a:rPr lang="zh-CN" altLang="de-DE" sz="2000" b="1" cap="all" dirty="0">
                <a:solidFill>
                  <a:schemeClr val="accent4"/>
                </a:solidFill>
                <a:latin typeface="Gill Sans SemiBold"/>
                <a:ea typeface="Arial Unicode MS" panose="020B0604020202020204" pitchFamily="34" charset="-122"/>
                <a:cs typeface="Arial Unicode MS" panose="020B0604020202020204" pitchFamily="34" charset="-122"/>
              </a:rPr>
              <a:t>方案与目标</a:t>
            </a:r>
            <a:endParaRPr lang="de-DE" sz="2000" b="1" cap="all" dirty="0">
              <a:solidFill>
                <a:schemeClr val="accent4"/>
              </a:solidFill>
              <a:latin typeface="Gill Sans"/>
              <a:ea typeface="Gill Sans"/>
            </a:endParaRPr>
          </a:p>
        </p:txBody>
      </p:sp>
      <p:pic>
        <p:nvPicPr>
          <p:cNvPr id="5" name="Picture 2" descr="http://2014.mpavilion.org/mpavilion.s3.amazonaws.com/mpavilion/assets/a8/8586803a8211e4aa870da0b4920d7b/ab9a67a03a8211e4b89cffcbd250fdc9_content_small.jpg">
            <a:extLst>
              <a:ext uri="{FF2B5EF4-FFF2-40B4-BE49-F238E27FC236}">
                <a16:creationId xmlns:a16="http://schemas.microsoft.com/office/drawing/2014/main" xmlns="" id="{7C32FC66-ABF6-48B1-B888-0CFF69CD67C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9258" y="3946674"/>
            <a:ext cx="3561298" cy="23741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hteck 5">
            <a:extLst>
              <a:ext uri="{FF2B5EF4-FFF2-40B4-BE49-F238E27FC236}">
                <a16:creationId xmlns:a16="http://schemas.microsoft.com/office/drawing/2014/main" xmlns="" id="{78B356ED-ED77-4DDB-9129-128B40240977}"/>
              </a:ext>
            </a:extLst>
          </p:cNvPr>
          <p:cNvSpPr/>
          <p:nvPr/>
        </p:nvSpPr>
        <p:spPr>
          <a:xfrm>
            <a:off x="5970482" y="867813"/>
            <a:ext cx="5811302" cy="4800032"/>
          </a:xfrm>
          <a:prstGeom prst="rect">
            <a:avLst/>
          </a:prstGeom>
        </p:spPr>
        <p:txBody>
          <a:bodyPr wrap="square">
            <a:spAutoFit/>
          </a:bodyPr>
          <a:lstStyle/>
          <a:p>
            <a:pPr>
              <a:lnSpc>
                <a:spcPct val="120000"/>
              </a:lnSpc>
              <a:spcAft>
                <a:spcPts val="300"/>
              </a:spcAft>
            </a:pPr>
            <a:r>
              <a:rPr lang="de-DE" sz="1600" dirty="0">
                <a:solidFill>
                  <a:srgbClr val="000000"/>
                </a:solidFill>
                <a:latin typeface="Gill Sans SemiBold"/>
                <a:ea typeface="Arial Unicode MS" panose="020B0604020202020204" pitchFamily="34" charset="-122"/>
                <a:cs typeface="Arial Unicode MS" panose="020B0604020202020204" pitchFamily="34" charset="-122"/>
              </a:rPr>
              <a:t>Bunt durchmischte Gruppen aus deutschen und chinesischen Schülerinnen und Schülern werden im Laufe einer Woche Drehbücher für Kurzfilme entwickeln, die Filme selbst produzieren und sie sich anschließend gegenseitig vorführen. Die Schüler werden in den kompletten Herstellungsprozess mit einbezogen, müssen selbst kreativ werden und in enger Teamarbeit das Projekt zu Ende bringen. Betreut werden sie von erfahrenen Filmemachern aus Deutschland, mit professionellem Equipment.</a:t>
            </a:r>
            <a:r>
              <a:rPr lang="de-DE" sz="1600" dirty="0">
                <a:solidFill>
                  <a:srgbClr val="000000"/>
                </a:solidFill>
                <a:latin typeface="Gill Sans"/>
                <a:ea typeface="Arial Unicode MS" panose="020B0604020202020204" pitchFamily="34" charset="-122"/>
              </a:rPr>
              <a:t> </a:t>
            </a:r>
            <a:r>
              <a:rPr lang="de-DE" sz="1600" dirty="0">
                <a:solidFill>
                  <a:srgbClr val="000000"/>
                </a:solidFill>
                <a:latin typeface="Gill Sans SemiBold"/>
                <a:ea typeface="Arial Unicode MS" panose="020B0604020202020204" pitchFamily="34" charset="-122"/>
                <a:cs typeface="Arial Unicode MS" panose="020B0604020202020204" pitchFamily="34" charset="-122"/>
              </a:rPr>
              <a:t>Endprodukt sind mehrere Kurzfilme, die von den verschiedenen Schülergruppen länderübergreifend produziert wurden und in einer Abschlusspräsentation vorgeführt werden. Außerdem entsteht nebenbei ein „Behind-The-Scenes”-Film.</a:t>
            </a:r>
            <a:r>
              <a:rPr lang="zh-CN" altLang="de-DE" sz="1600" dirty="0">
                <a:solidFill>
                  <a:srgbClr val="000000"/>
                </a:solidFill>
                <a:latin typeface="Gill Sans SemiBold"/>
                <a:ea typeface="Arial Unicode MS" panose="020B0604020202020204" pitchFamily="34" charset="-122"/>
                <a:cs typeface="Arial Unicode MS" panose="020B0604020202020204" pitchFamily="34" charset="-122"/>
              </a:rPr>
              <a:t> </a:t>
            </a:r>
            <a:r>
              <a:rPr lang="de-DE" sz="1600" dirty="0">
                <a:solidFill>
                  <a:srgbClr val="000000"/>
                </a:solidFill>
                <a:latin typeface="Gill Sans SemiBold"/>
                <a:ea typeface="Gill Sans"/>
              </a:rPr>
              <a:t>Mit einem Film-Workshop als Austauschprogramm zwischen zwei Schulklassen der Partnerstädte Jinan und Dresden wollen wir den Versuch unternehmen, den interkulturellen Austausch in die jüngere Generation auszuweiten.</a:t>
            </a:r>
            <a:endParaRPr lang="de-DE" sz="1600" dirty="0">
              <a:solidFill>
                <a:srgbClr val="000000"/>
              </a:solidFill>
              <a:latin typeface="Gill Sans"/>
              <a:ea typeface="Gill Sans"/>
            </a:endParaRPr>
          </a:p>
        </p:txBody>
      </p:sp>
      <p:sp>
        <p:nvSpPr>
          <p:cNvPr id="7" name="Rechteck 6">
            <a:extLst>
              <a:ext uri="{FF2B5EF4-FFF2-40B4-BE49-F238E27FC236}">
                <a16:creationId xmlns:a16="http://schemas.microsoft.com/office/drawing/2014/main" xmlns="" id="{F4486CAE-C421-4D9B-830B-826E0FE382D3}"/>
              </a:ext>
            </a:extLst>
          </p:cNvPr>
          <p:cNvSpPr/>
          <p:nvPr/>
        </p:nvSpPr>
        <p:spPr>
          <a:xfrm>
            <a:off x="660251" y="889337"/>
            <a:ext cx="5111899" cy="2953373"/>
          </a:xfrm>
          <a:prstGeom prst="rect">
            <a:avLst/>
          </a:prstGeom>
        </p:spPr>
        <p:txBody>
          <a:bodyPr wrap="square">
            <a:spAutoFit/>
          </a:bodyPr>
          <a:lstStyle/>
          <a:p>
            <a:pPr>
              <a:lnSpc>
                <a:spcPct val="150000"/>
              </a:lnSpc>
            </a:pPr>
            <a:r>
              <a:rPr lang="zh-CN" altLang="de-DE" dirty="0">
                <a:solidFill>
                  <a:srgbClr val="000000"/>
                </a:solidFill>
                <a:latin typeface="Gill Sans SemiBold"/>
                <a:ea typeface="宋体" panose="02010600030101010101" pitchFamily="2" charset="-122"/>
                <a:cs typeface="宋体" panose="02010600030101010101" pitchFamily="2" charset="-122"/>
              </a:rPr>
              <a:t>此项目我们希望通过两国青少年的眼睛，共同在专业导师的带领下，自己通过摄像机记录对家乡和异乡的感受。记录内容可以是各个方面，从城市、景色、人文到自己的生活，以及与不同文化同龄人之间的摩擦和交流的点点滴滴。最终，同学们记录下来的素材将由专家进行剪辑，成为一个电影短片作品，进行公开放映。</a:t>
            </a:r>
            <a:endParaRPr lang="de-DE" dirty="0"/>
          </a:p>
        </p:txBody>
      </p:sp>
    </p:spTree>
    <p:extLst>
      <p:ext uri="{BB962C8B-B14F-4D97-AF65-F5344CB8AC3E}">
        <p14:creationId xmlns:p14="http://schemas.microsoft.com/office/powerpoint/2010/main" xmlns="" val="58271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xmlns="" id="{96311A09-F149-40E3-AD99-46DA768FC4C0}"/>
              </a:ext>
            </a:extLst>
          </p:cNvPr>
          <p:cNvSpPr/>
          <p:nvPr/>
        </p:nvSpPr>
        <p:spPr>
          <a:xfrm>
            <a:off x="240567" y="206141"/>
            <a:ext cx="5313151" cy="400110"/>
          </a:xfrm>
          <a:prstGeom prst="rect">
            <a:avLst/>
          </a:prstGeom>
        </p:spPr>
        <p:txBody>
          <a:bodyPr wrap="square">
            <a:spAutoFit/>
          </a:bodyPr>
          <a:lstStyle/>
          <a:p>
            <a:pPr>
              <a:spcBef>
                <a:spcPts val="1600"/>
              </a:spcBef>
              <a:spcAft>
                <a:spcPts val="600"/>
              </a:spcAft>
            </a:pPr>
            <a:r>
              <a:rPr lang="de-DE" sz="2000" b="1" cap="all" dirty="0">
                <a:solidFill>
                  <a:schemeClr val="accent4"/>
                </a:solidFill>
                <a:latin typeface="Gill Sans SemiBold"/>
                <a:ea typeface="Arial Unicode MS" panose="020B0604020202020204" pitchFamily="34" charset="-122"/>
                <a:cs typeface="Arial Unicode MS" panose="020B0604020202020204" pitchFamily="34" charset="-122"/>
              </a:rPr>
              <a:t>Arbeitsphasen</a:t>
            </a:r>
            <a:r>
              <a:rPr lang="de-DE" b="1" cap="all" dirty="0">
                <a:solidFill>
                  <a:schemeClr val="accent4"/>
                </a:solidFill>
                <a:latin typeface="Gill Sans SemiBold"/>
                <a:ea typeface="Arial Unicode MS" panose="020B0604020202020204" pitchFamily="34" charset="-122"/>
                <a:cs typeface="Arial Unicode MS" panose="020B0604020202020204" pitchFamily="34" charset="-122"/>
              </a:rPr>
              <a:t> </a:t>
            </a:r>
            <a:r>
              <a:rPr lang="zh-CN" altLang="de-DE" b="1" cap="all" dirty="0">
                <a:solidFill>
                  <a:schemeClr val="accent4"/>
                </a:solidFill>
                <a:latin typeface="Gill Sans SemiBold"/>
                <a:ea typeface="Arial Unicode MS" panose="020B0604020202020204" pitchFamily="34" charset="-122"/>
                <a:cs typeface="Arial Unicode MS" panose="020B0604020202020204" pitchFamily="34" charset="-122"/>
              </a:rPr>
              <a:t>阶段方案</a:t>
            </a:r>
            <a:endParaRPr lang="de-DE" b="1" cap="all" dirty="0">
              <a:solidFill>
                <a:schemeClr val="accent4"/>
              </a:solidFill>
              <a:latin typeface="Gill Sans"/>
              <a:ea typeface="Gill Sans"/>
            </a:endParaRPr>
          </a:p>
        </p:txBody>
      </p:sp>
      <p:sp>
        <p:nvSpPr>
          <p:cNvPr id="5" name="Rechteck 4">
            <a:extLst>
              <a:ext uri="{FF2B5EF4-FFF2-40B4-BE49-F238E27FC236}">
                <a16:creationId xmlns:a16="http://schemas.microsoft.com/office/drawing/2014/main" xmlns="" id="{5FB88059-A06D-4B00-BD58-C83A1606DAFC}"/>
              </a:ext>
            </a:extLst>
          </p:cNvPr>
          <p:cNvSpPr/>
          <p:nvPr/>
        </p:nvSpPr>
        <p:spPr>
          <a:xfrm>
            <a:off x="4307682" y="1168855"/>
            <a:ext cx="6679406" cy="2136995"/>
          </a:xfrm>
          <a:prstGeom prst="rect">
            <a:avLst/>
          </a:prstGeom>
        </p:spPr>
        <p:txBody>
          <a:bodyPr wrap="square">
            <a:spAutoFit/>
          </a:bodyPr>
          <a:lstStyle/>
          <a:p>
            <a:pPr>
              <a:lnSpc>
                <a:spcPct val="120000"/>
              </a:lnSpc>
              <a:spcAft>
                <a:spcPts val="300"/>
              </a:spcAft>
            </a:pPr>
            <a:r>
              <a:rPr lang="de-DE" altLang="zh-CN" dirty="0">
                <a:solidFill>
                  <a:srgbClr val="000000"/>
                </a:solidFill>
                <a:latin typeface="Gill Sans SemiBold"/>
                <a:ea typeface="宋体" panose="02010600030101010101" pitchFamily="2" charset="-122"/>
                <a:cs typeface="宋体" panose="02010600030101010101" pitchFamily="2" charset="-122"/>
              </a:rPr>
              <a:t>2018</a:t>
            </a:r>
            <a:r>
              <a:rPr lang="zh-CN" altLang="de-DE" dirty="0">
                <a:solidFill>
                  <a:srgbClr val="000000"/>
                </a:solidFill>
                <a:latin typeface="Gill Sans SemiBold"/>
                <a:ea typeface="宋体" panose="02010600030101010101" pitchFamily="2" charset="-122"/>
                <a:cs typeface="宋体" panose="02010600030101010101" pitchFamily="2" charset="-122"/>
              </a:rPr>
              <a:t>年</a:t>
            </a:r>
            <a:r>
              <a:rPr lang="de-DE" dirty="0">
                <a:solidFill>
                  <a:srgbClr val="000000"/>
                </a:solidFill>
                <a:latin typeface="Gill Sans SemiBold"/>
                <a:ea typeface="宋体" panose="02010600030101010101" pitchFamily="2" charset="-122"/>
                <a:cs typeface="宋体" panose="02010600030101010101" pitchFamily="2" charset="-122"/>
              </a:rPr>
              <a:t>11</a:t>
            </a:r>
            <a:r>
              <a:rPr lang="zh-CN" altLang="de-DE" dirty="0">
                <a:solidFill>
                  <a:srgbClr val="000000"/>
                </a:solidFill>
                <a:latin typeface="Gill Sans SemiBold"/>
                <a:ea typeface="宋体" panose="02010600030101010101" pitchFamily="2" charset="-122"/>
                <a:cs typeface="宋体" panose="02010600030101010101" pitchFamily="2" charset="-122"/>
              </a:rPr>
              <a:t>月</a:t>
            </a:r>
            <a:r>
              <a:rPr lang="de-DE" altLang="zh-CN" dirty="0">
                <a:solidFill>
                  <a:srgbClr val="000000"/>
                </a:solidFill>
                <a:latin typeface="Gill Sans SemiBold"/>
                <a:ea typeface="宋体" panose="02010600030101010101" pitchFamily="2" charset="-122"/>
                <a:cs typeface="宋体" panose="02010600030101010101" pitchFamily="2" charset="-122"/>
              </a:rPr>
              <a:t>27</a:t>
            </a:r>
            <a:r>
              <a:rPr lang="zh-CN" altLang="de-DE" dirty="0">
                <a:solidFill>
                  <a:srgbClr val="000000"/>
                </a:solidFill>
                <a:latin typeface="Gill Sans SemiBold"/>
                <a:ea typeface="宋体" panose="02010600030101010101" pitchFamily="2" charset="-122"/>
                <a:cs typeface="宋体" panose="02010600030101010101" pitchFamily="2" charset="-122"/>
              </a:rPr>
              <a:t>日至</a:t>
            </a:r>
            <a:r>
              <a:rPr lang="de-DE" altLang="zh-CN" dirty="0">
                <a:solidFill>
                  <a:srgbClr val="000000"/>
                </a:solidFill>
                <a:latin typeface="Gill Sans SemiBold"/>
                <a:ea typeface="宋体" panose="02010600030101010101" pitchFamily="2" charset="-122"/>
                <a:cs typeface="宋体" panose="02010600030101010101" pitchFamily="2" charset="-122"/>
              </a:rPr>
              <a:t>12</a:t>
            </a:r>
            <a:r>
              <a:rPr lang="zh-CN" altLang="de-DE" dirty="0">
                <a:solidFill>
                  <a:srgbClr val="000000"/>
                </a:solidFill>
                <a:latin typeface="Gill Sans SemiBold"/>
                <a:ea typeface="宋体" panose="02010600030101010101" pitchFamily="2" charset="-122"/>
                <a:cs typeface="宋体" panose="02010600030101010101" pitchFamily="2" charset="-122"/>
              </a:rPr>
              <a:t>月</a:t>
            </a:r>
            <a:r>
              <a:rPr lang="de-DE" altLang="zh-CN" dirty="0">
                <a:solidFill>
                  <a:srgbClr val="000000"/>
                </a:solidFill>
                <a:latin typeface="Gill Sans SemiBold"/>
                <a:ea typeface="宋体" panose="02010600030101010101" pitchFamily="2" charset="-122"/>
                <a:cs typeface="宋体" panose="02010600030101010101" pitchFamily="2" charset="-122"/>
              </a:rPr>
              <a:t>5</a:t>
            </a:r>
            <a:r>
              <a:rPr lang="zh-CN" altLang="de-DE" dirty="0">
                <a:solidFill>
                  <a:srgbClr val="000000"/>
                </a:solidFill>
                <a:latin typeface="Gill Sans SemiBold"/>
                <a:ea typeface="宋体" panose="02010600030101010101" pitchFamily="2" charset="-122"/>
                <a:cs typeface="宋体" panose="02010600030101010101" pitchFamily="2" charset="-122"/>
              </a:rPr>
              <a:t>日由项目团队带领德累斯顿维兹图姆中学的</a:t>
            </a:r>
            <a:r>
              <a:rPr lang="de-DE" dirty="0">
                <a:solidFill>
                  <a:srgbClr val="000000"/>
                </a:solidFill>
                <a:latin typeface="Gill Sans SemiBold"/>
                <a:ea typeface="宋体" panose="02010600030101010101" pitchFamily="2" charset="-122"/>
                <a:cs typeface="宋体" panose="02010600030101010101" pitchFamily="2" charset="-122"/>
              </a:rPr>
              <a:t>8</a:t>
            </a:r>
            <a:r>
              <a:rPr lang="zh-CN" altLang="de-DE" dirty="0">
                <a:solidFill>
                  <a:srgbClr val="000000"/>
                </a:solidFill>
                <a:latin typeface="Gill Sans SemiBold"/>
                <a:ea typeface="宋体" panose="02010600030101010101" pitchFamily="2" charset="-122"/>
                <a:cs typeface="宋体" panose="02010600030101010101" pitchFamily="2" charset="-122"/>
              </a:rPr>
              <a:t>名中学生来到济南，与济南实验初中进行第一阶段的工作坊。项目结束后，完成三部短片。</a:t>
            </a:r>
            <a:endParaRPr lang="de-DE" altLang="zh-CN" dirty="0">
              <a:solidFill>
                <a:srgbClr val="000000"/>
              </a:solidFill>
              <a:latin typeface="Gill Sans SemiBold"/>
              <a:ea typeface="宋体" panose="02010600030101010101" pitchFamily="2" charset="-122"/>
              <a:cs typeface="宋体" panose="02010600030101010101" pitchFamily="2" charset="-122"/>
            </a:endParaRPr>
          </a:p>
          <a:p>
            <a:pPr>
              <a:lnSpc>
                <a:spcPct val="120000"/>
              </a:lnSpc>
              <a:spcAft>
                <a:spcPts val="300"/>
              </a:spcAft>
            </a:pPr>
            <a:endParaRPr lang="de-DE" dirty="0">
              <a:solidFill>
                <a:srgbClr val="000000"/>
              </a:solidFill>
              <a:latin typeface="Gill Sans"/>
              <a:ea typeface="Gill Sans"/>
            </a:endParaRPr>
          </a:p>
          <a:p>
            <a:pPr>
              <a:lnSpc>
                <a:spcPct val="120000"/>
              </a:lnSpc>
              <a:spcAft>
                <a:spcPts val="300"/>
              </a:spcAft>
            </a:pPr>
            <a:r>
              <a:rPr lang="de-DE" altLang="zh-CN" dirty="0">
                <a:solidFill>
                  <a:srgbClr val="000000"/>
                </a:solidFill>
                <a:latin typeface="Gill Sans SemiBold"/>
                <a:ea typeface="宋体" panose="02010600030101010101" pitchFamily="2" charset="-122"/>
                <a:cs typeface="宋体" panose="02010600030101010101" pitchFamily="2" charset="-122"/>
              </a:rPr>
              <a:t>2019</a:t>
            </a:r>
            <a:r>
              <a:rPr lang="zh-CN" altLang="de-DE" dirty="0">
                <a:solidFill>
                  <a:srgbClr val="000000"/>
                </a:solidFill>
                <a:latin typeface="Gill Sans SemiBold"/>
                <a:ea typeface="宋体" panose="02010600030101010101" pitchFamily="2" charset="-122"/>
                <a:cs typeface="宋体" panose="02010600030101010101" pitchFamily="2" charset="-122"/>
              </a:rPr>
              <a:t>年（具体时间待定）由同样项目团队带领济南的中学生来到德累斯顿该中学，进行第二阶段的工作坊，制作电影短片。</a:t>
            </a:r>
            <a:endParaRPr lang="de-DE" dirty="0">
              <a:solidFill>
                <a:srgbClr val="000000"/>
              </a:solidFill>
              <a:latin typeface="Gill Sans"/>
              <a:ea typeface="Gill Sans"/>
            </a:endParaRPr>
          </a:p>
        </p:txBody>
      </p:sp>
      <p:sp>
        <p:nvSpPr>
          <p:cNvPr id="6" name="Rechteck 5">
            <a:extLst>
              <a:ext uri="{FF2B5EF4-FFF2-40B4-BE49-F238E27FC236}">
                <a16:creationId xmlns:a16="http://schemas.microsoft.com/office/drawing/2014/main" xmlns="" id="{F19DDDD0-D2CC-41F3-AF0A-6956407391CE}"/>
              </a:ext>
            </a:extLst>
          </p:cNvPr>
          <p:cNvSpPr/>
          <p:nvPr/>
        </p:nvSpPr>
        <p:spPr>
          <a:xfrm>
            <a:off x="661987" y="3769042"/>
            <a:ext cx="6617493" cy="2308324"/>
          </a:xfrm>
          <a:prstGeom prst="rect">
            <a:avLst/>
          </a:prstGeom>
        </p:spPr>
        <p:txBody>
          <a:bodyPr wrap="square">
            <a:spAutoFit/>
          </a:bodyPr>
          <a:lstStyle/>
          <a:p>
            <a:r>
              <a:rPr lang="de-DE" altLang="zh-CN" dirty="0">
                <a:solidFill>
                  <a:srgbClr val="000000"/>
                </a:solidFill>
                <a:latin typeface="Gill Sans SemiBold"/>
                <a:ea typeface="Arial Unicode MS" panose="020B0604020202020204" pitchFamily="34" charset="-122"/>
                <a:cs typeface="Arial Unicode MS" panose="020B0604020202020204" pitchFamily="34" charset="-122"/>
              </a:rPr>
              <a:t>Vom 27.11 bis zum 05.12.2018 werden 8 Schüler vom Vitzthum-Gymnasium Dresden die Stadt Jinan besuchen. Gemeinsam mit den Schülern der Jinan Experimental Junior Middle School wird ein Film-Workshop durchgeführt, bei dem drei Kurzfilme entstehen.</a:t>
            </a:r>
          </a:p>
          <a:p>
            <a:endParaRPr lang="de-DE" dirty="0">
              <a:solidFill>
                <a:srgbClr val="000000"/>
              </a:solidFill>
              <a:latin typeface="Gill Sans SemiBold"/>
              <a:ea typeface="Arial Unicode MS" panose="020B0604020202020204" pitchFamily="34" charset="-122"/>
              <a:cs typeface="Arial Unicode MS" panose="020B0604020202020204" pitchFamily="34" charset="-122"/>
            </a:endParaRPr>
          </a:p>
          <a:p>
            <a:r>
              <a:rPr lang="de-DE" dirty="0">
                <a:solidFill>
                  <a:srgbClr val="000000"/>
                </a:solidFill>
                <a:latin typeface="Gill Sans SemiBold"/>
                <a:ea typeface="Arial Unicode MS" panose="020B0604020202020204" pitchFamily="34" charset="-122"/>
                <a:cs typeface="Arial Unicode MS" panose="020B0604020202020204" pitchFamily="34" charset="-122"/>
              </a:rPr>
              <a:t>2019 (genauer Termin wird festgelegt) kommen die Schüler der </a:t>
            </a:r>
            <a:r>
              <a:rPr lang="de-DE" altLang="zh-CN" dirty="0">
                <a:solidFill>
                  <a:srgbClr val="000000"/>
                </a:solidFill>
                <a:latin typeface="Gill Sans SemiBold"/>
                <a:ea typeface="Arial Unicode MS" panose="020B0604020202020204" pitchFamily="34" charset="-122"/>
                <a:cs typeface="Arial Unicode MS" panose="020B0604020202020204" pitchFamily="34" charset="-122"/>
              </a:rPr>
              <a:t>Jinan Experimental Junior Middle School </a:t>
            </a:r>
            <a:r>
              <a:rPr lang="de-DE" dirty="0">
                <a:solidFill>
                  <a:srgbClr val="000000"/>
                </a:solidFill>
                <a:latin typeface="Gill Sans SemiBold"/>
                <a:ea typeface="Arial Unicode MS" panose="020B0604020202020204" pitchFamily="34" charset="-122"/>
                <a:cs typeface="Arial Unicode MS" panose="020B0604020202020204" pitchFamily="34" charset="-122"/>
              </a:rPr>
              <a:t>und besuchen das Vitzthum-Gymnasium Dresden.</a:t>
            </a:r>
          </a:p>
        </p:txBody>
      </p:sp>
      <p:pic>
        <p:nvPicPr>
          <p:cNvPr id="4098" name="Picture 2" descr="Bildergebnis fÃ¼r Vitzthum-Gymnasium">
            <a:extLst>
              <a:ext uri="{FF2B5EF4-FFF2-40B4-BE49-F238E27FC236}">
                <a16:creationId xmlns:a16="http://schemas.microsoft.com/office/drawing/2014/main" xmlns="" id="{6634C8A0-8A59-4163-8893-A7D3BD25D13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81874" y="3769042"/>
            <a:ext cx="3533775" cy="23558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Grafik 6" descr="Ein Bild, das Gebäude, draußen, Straße, Boden enthält.&#10;&#10;Automatisch generierte Beschreibung">
            <a:extLst>
              <a:ext uri="{FF2B5EF4-FFF2-40B4-BE49-F238E27FC236}">
                <a16:creationId xmlns:a16="http://schemas.microsoft.com/office/drawing/2014/main" xmlns="" id="{87AF3008-CFA4-44FE-AA70-02ACE742BB9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45884" y="1115550"/>
            <a:ext cx="3229194" cy="2421896"/>
          </a:xfrm>
          <a:prstGeom prst="rect">
            <a:avLst/>
          </a:prstGeom>
        </p:spPr>
      </p:pic>
    </p:spTree>
    <p:extLst>
      <p:ext uri="{BB962C8B-B14F-4D97-AF65-F5344CB8AC3E}">
        <p14:creationId xmlns:p14="http://schemas.microsoft.com/office/powerpoint/2010/main" xmlns="" val="41283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AFB3F4E2-3931-41B2-8B8C-5DC8914FDB87}"/>
              </a:ext>
            </a:extLst>
          </p:cNvPr>
          <p:cNvSpPr/>
          <p:nvPr/>
        </p:nvSpPr>
        <p:spPr>
          <a:xfrm>
            <a:off x="194372" y="297324"/>
            <a:ext cx="7008631" cy="400110"/>
          </a:xfrm>
          <a:prstGeom prst="rect">
            <a:avLst/>
          </a:prstGeom>
        </p:spPr>
        <p:txBody>
          <a:bodyPr wrap="square">
            <a:spAutoFit/>
          </a:bodyPr>
          <a:lstStyle/>
          <a:p>
            <a:pPr>
              <a:spcBef>
                <a:spcPts val="1600"/>
              </a:spcBef>
              <a:spcAft>
                <a:spcPts val="600"/>
              </a:spcAft>
            </a:pPr>
            <a:r>
              <a:rPr lang="de-DE" sz="2000" b="1" cap="all" dirty="0">
                <a:solidFill>
                  <a:schemeClr val="accent4"/>
                </a:solidFill>
                <a:latin typeface="Gill Sans"/>
                <a:ea typeface="Gill Sans"/>
              </a:rPr>
              <a:t>Veranstalter &amp; Förderer </a:t>
            </a:r>
            <a:r>
              <a:rPr lang="zh-CN" altLang="de-DE" sz="2000" b="1" cap="all" dirty="0">
                <a:solidFill>
                  <a:schemeClr val="accent4"/>
                </a:solidFill>
                <a:latin typeface="Gill Sans"/>
                <a:ea typeface="Gill Sans"/>
              </a:rPr>
              <a:t>项目主办与主要资助</a:t>
            </a:r>
            <a:endParaRPr lang="de-DE" sz="2000" b="1" cap="all" dirty="0">
              <a:solidFill>
                <a:schemeClr val="accent4"/>
              </a:solidFill>
              <a:latin typeface="Gill Sans"/>
              <a:ea typeface="Gill Sans"/>
            </a:endParaRPr>
          </a:p>
        </p:txBody>
      </p:sp>
      <p:pic>
        <p:nvPicPr>
          <p:cNvPr id="5" name="Grafik 4">
            <a:extLst>
              <a:ext uri="{FF2B5EF4-FFF2-40B4-BE49-F238E27FC236}">
                <a16:creationId xmlns:a16="http://schemas.microsoft.com/office/drawing/2014/main" xmlns="" id="{90DA2123-E46E-497B-BE17-2CF760396DA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6515" y="1577592"/>
            <a:ext cx="1503999" cy="1629152"/>
          </a:xfrm>
          <a:prstGeom prst="rect">
            <a:avLst/>
          </a:prstGeom>
        </p:spPr>
      </p:pic>
      <p:pic>
        <p:nvPicPr>
          <p:cNvPr id="7" name="Grafik 6">
            <a:extLst>
              <a:ext uri="{FF2B5EF4-FFF2-40B4-BE49-F238E27FC236}">
                <a16:creationId xmlns:a16="http://schemas.microsoft.com/office/drawing/2014/main" xmlns="" id="{E4BBB4A7-5419-4E47-BE75-4F86B0024AB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44150" y="1615096"/>
            <a:ext cx="2695841" cy="1506055"/>
          </a:xfrm>
          <a:prstGeom prst="rect">
            <a:avLst/>
          </a:prstGeom>
        </p:spPr>
      </p:pic>
      <p:sp>
        <p:nvSpPr>
          <p:cNvPr id="10" name="Rechteck 9">
            <a:extLst>
              <a:ext uri="{FF2B5EF4-FFF2-40B4-BE49-F238E27FC236}">
                <a16:creationId xmlns:a16="http://schemas.microsoft.com/office/drawing/2014/main" xmlns="" id="{BED80271-A020-4872-89E7-FD3FF64AB8D5}"/>
              </a:ext>
            </a:extLst>
          </p:cNvPr>
          <p:cNvSpPr/>
          <p:nvPr/>
        </p:nvSpPr>
        <p:spPr>
          <a:xfrm>
            <a:off x="676363" y="3348590"/>
            <a:ext cx="2803277" cy="1169551"/>
          </a:xfrm>
          <a:prstGeom prst="rect">
            <a:avLst/>
          </a:prstGeom>
        </p:spPr>
        <p:txBody>
          <a:bodyPr wrap="square">
            <a:spAutoFit/>
          </a:bodyPr>
          <a:lstStyle/>
          <a:p>
            <a:r>
              <a:rPr lang="zh-CN" altLang="de-DE" sz="1400" dirty="0"/>
              <a:t>主办：美因茨</a:t>
            </a:r>
            <a:r>
              <a:rPr lang="de-DE" altLang="zh-CN" sz="1400" dirty="0"/>
              <a:t>-</a:t>
            </a:r>
            <a:r>
              <a:rPr lang="zh-CN" altLang="de-DE" sz="1400" dirty="0"/>
              <a:t>威斯巴登德中友好协会</a:t>
            </a:r>
            <a:endParaRPr lang="de-DE" altLang="zh-CN" sz="1400" dirty="0"/>
          </a:p>
          <a:p>
            <a:r>
              <a:rPr lang="de-DE" sz="1400" dirty="0">
                <a:solidFill>
                  <a:srgbClr val="000000"/>
                </a:solidFill>
                <a:latin typeface="Gill Sans SemiBold"/>
                <a:ea typeface="Arial Unicode MS" panose="020B0604020202020204" pitchFamily="34" charset="-122"/>
                <a:cs typeface="Arial Unicode MS" panose="020B0604020202020204" pitchFamily="34" charset="-122"/>
              </a:rPr>
              <a:t>Hauptveranstalter: Gesellschaft für Deutsch-Chinesische Freundschaft Mainz-Wiesbaden e.V.</a:t>
            </a:r>
            <a:endParaRPr lang="de-DE" sz="1400" dirty="0"/>
          </a:p>
        </p:txBody>
      </p:sp>
      <p:sp>
        <p:nvSpPr>
          <p:cNvPr id="12" name="Rechteck 11">
            <a:extLst>
              <a:ext uri="{FF2B5EF4-FFF2-40B4-BE49-F238E27FC236}">
                <a16:creationId xmlns:a16="http://schemas.microsoft.com/office/drawing/2014/main" xmlns="" id="{B0BE87BC-096D-4AB3-8316-5A275B35E53F}"/>
              </a:ext>
            </a:extLst>
          </p:cNvPr>
          <p:cNvSpPr/>
          <p:nvPr/>
        </p:nvSpPr>
        <p:spPr>
          <a:xfrm>
            <a:off x="6200588" y="3414930"/>
            <a:ext cx="2268620" cy="846386"/>
          </a:xfrm>
          <a:prstGeom prst="rect">
            <a:avLst/>
          </a:prstGeom>
        </p:spPr>
        <p:txBody>
          <a:bodyPr wrap="square">
            <a:spAutoFit/>
          </a:bodyPr>
          <a:lstStyle/>
          <a:p>
            <a:pPr>
              <a:lnSpc>
                <a:spcPct val="150000"/>
              </a:lnSpc>
            </a:pPr>
            <a:r>
              <a:rPr lang="zh-CN" altLang="de-DE" sz="1400" dirty="0"/>
              <a:t>主要资助：德国外交部</a:t>
            </a:r>
            <a:endParaRPr lang="de-DE" sz="1400" dirty="0"/>
          </a:p>
          <a:p>
            <a:r>
              <a:rPr lang="de-DE" sz="1400" dirty="0"/>
              <a:t>Förderung: Das Auswärtige Amt Deutschland</a:t>
            </a:r>
          </a:p>
        </p:txBody>
      </p:sp>
      <p:pic>
        <p:nvPicPr>
          <p:cNvPr id="6146" name="Picture 2" descr="Bildergebnis fÃ¼r æµåçµè§å°">
            <a:extLst>
              <a:ext uri="{FF2B5EF4-FFF2-40B4-BE49-F238E27FC236}">
                <a16:creationId xmlns:a16="http://schemas.microsoft.com/office/drawing/2014/main" xmlns="" id="{823A7188-2F74-46B5-B2B1-2D4C05BEE9A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35153" y="1285288"/>
            <a:ext cx="2368017" cy="209569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hteck 13">
            <a:extLst>
              <a:ext uri="{FF2B5EF4-FFF2-40B4-BE49-F238E27FC236}">
                <a16:creationId xmlns:a16="http://schemas.microsoft.com/office/drawing/2014/main" xmlns="" id="{DC04CBEC-EF28-4D0A-A161-787A1C43B8BE}"/>
              </a:ext>
            </a:extLst>
          </p:cNvPr>
          <p:cNvSpPr/>
          <p:nvPr/>
        </p:nvSpPr>
        <p:spPr>
          <a:xfrm>
            <a:off x="3830041" y="3380983"/>
            <a:ext cx="2161373" cy="846386"/>
          </a:xfrm>
          <a:prstGeom prst="rect">
            <a:avLst/>
          </a:prstGeom>
        </p:spPr>
        <p:txBody>
          <a:bodyPr wrap="square">
            <a:spAutoFit/>
          </a:bodyPr>
          <a:lstStyle/>
          <a:p>
            <a:pPr>
              <a:lnSpc>
                <a:spcPct val="150000"/>
              </a:lnSpc>
            </a:pPr>
            <a:r>
              <a:rPr lang="zh-CN" altLang="de-DE" sz="1400" dirty="0"/>
              <a:t>协办：济南电视台</a:t>
            </a:r>
            <a:endParaRPr lang="de-DE" sz="1400" dirty="0"/>
          </a:p>
          <a:p>
            <a:r>
              <a:rPr lang="de-DE" sz="1400" dirty="0"/>
              <a:t>Kooperationspartner:</a:t>
            </a:r>
          </a:p>
          <a:p>
            <a:r>
              <a:rPr lang="de-DE" sz="1400" dirty="0"/>
              <a:t>Jinan Television Station</a:t>
            </a:r>
          </a:p>
        </p:txBody>
      </p:sp>
      <p:sp>
        <p:nvSpPr>
          <p:cNvPr id="11" name="Rechteck 10">
            <a:extLst>
              <a:ext uri="{FF2B5EF4-FFF2-40B4-BE49-F238E27FC236}">
                <a16:creationId xmlns:a16="http://schemas.microsoft.com/office/drawing/2014/main" xmlns="" id="{638CB42E-AFCB-45AD-9CD8-6D57C617D681}"/>
              </a:ext>
            </a:extLst>
          </p:cNvPr>
          <p:cNvSpPr/>
          <p:nvPr/>
        </p:nvSpPr>
        <p:spPr>
          <a:xfrm>
            <a:off x="8856848" y="3274598"/>
            <a:ext cx="2368017" cy="1169551"/>
          </a:xfrm>
          <a:prstGeom prst="rect">
            <a:avLst/>
          </a:prstGeom>
        </p:spPr>
        <p:txBody>
          <a:bodyPr wrap="square">
            <a:spAutoFit/>
          </a:bodyPr>
          <a:lstStyle/>
          <a:p>
            <a:r>
              <a:rPr lang="zh-CN" altLang="de-DE" sz="1400" dirty="0"/>
              <a:t>赞助：济南明湖制冷空调设备有限公司</a:t>
            </a:r>
            <a:endParaRPr lang="de-DE" altLang="zh-CN" sz="1400" dirty="0"/>
          </a:p>
          <a:p>
            <a:r>
              <a:rPr lang="de-DE" sz="1400" dirty="0"/>
              <a:t>Sponsor: Jinan </a:t>
            </a:r>
            <a:r>
              <a:rPr lang="de-DE" sz="1400" dirty="0" err="1"/>
              <a:t>Minghu</a:t>
            </a:r>
            <a:r>
              <a:rPr lang="de-DE" sz="1400" dirty="0"/>
              <a:t> Refrigeration and Air-Condition Equipment Co., Ltd</a:t>
            </a:r>
          </a:p>
        </p:txBody>
      </p:sp>
      <p:pic>
        <p:nvPicPr>
          <p:cNvPr id="6" name="Grafik 5">
            <a:extLst>
              <a:ext uri="{FF2B5EF4-FFF2-40B4-BE49-F238E27FC236}">
                <a16:creationId xmlns:a16="http://schemas.microsoft.com/office/drawing/2014/main" xmlns="" id="{E0515336-6772-42F8-A1B0-04AA452840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135570" y="1680744"/>
            <a:ext cx="1580512" cy="1338386"/>
          </a:xfrm>
          <a:prstGeom prst="rect">
            <a:avLst/>
          </a:prstGeom>
        </p:spPr>
      </p:pic>
      <p:sp>
        <p:nvSpPr>
          <p:cNvPr id="3" name="Rechteck 2">
            <a:extLst>
              <a:ext uri="{FF2B5EF4-FFF2-40B4-BE49-F238E27FC236}">
                <a16:creationId xmlns:a16="http://schemas.microsoft.com/office/drawing/2014/main" xmlns="" id="{135A3F4A-0A17-46B3-B6FF-4B9CC161C1AF}"/>
              </a:ext>
            </a:extLst>
          </p:cNvPr>
          <p:cNvSpPr/>
          <p:nvPr/>
        </p:nvSpPr>
        <p:spPr>
          <a:xfrm>
            <a:off x="1082165" y="5312108"/>
            <a:ext cx="3858810" cy="813428"/>
          </a:xfrm>
          <a:prstGeom prst="rect">
            <a:avLst/>
          </a:prstGeom>
        </p:spPr>
        <p:txBody>
          <a:bodyPr wrap="square">
            <a:spAutoFit/>
          </a:bodyPr>
          <a:lstStyle/>
          <a:p>
            <a:r>
              <a:rPr lang="de-DE" altLang="zh-CN" sz="1400" dirty="0"/>
              <a:t>Mit freundlicher Unterstützung von </a:t>
            </a:r>
          </a:p>
          <a:p>
            <a:r>
              <a:rPr lang="en-US" altLang="zh-CN" sz="1400" dirty="0"/>
              <a:t>Jinan Foreign and Overseas Chinese Affairs Office</a:t>
            </a:r>
            <a:r>
              <a:rPr lang="de-DE" altLang="zh-CN" sz="1400" dirty="0"/>
              <a:t>  </a:t>
            </a:r>
          </a:p>
          <a:p>
            <a:pPr>
              <a:lnSpc>
                <a:spcPct val="150000"/>
              </a:lnSpc>
            </a:pPr>
            <a:r>
              <a:rPr lang="zh-CN" altLang="de-DE" sz="1400" dirty="0"/>
              <a:t>感谢济南市外侨办支持</a:t>
            </a:r>
            <a:endParaRPr lang="de-DE" sz="1400" dirty="0"/>
          </a:p>
        </p:txBody>
      </p:sp>
      <p:pic>
        <p:nvPicPr>
          <p:cNvPr id="8" name="Grafik 7">
            <a:extLst>
              <a:ext uri="{FF2B5EF4-FFF2-40B4-BE49-F238E27FC236}">
                <a16:creationId xmlns:a16="http://schemas.microsoft.com/office/drawing/2014/main" xmlns="" id="{C6266822-8C48-4B0A-ACC7-4AA6FD2E297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215864" y="5320109"/>
            <a:ext cx="1167723" cy="856264"/>
          </a:xfrm>
          <a:prstGeom prst="rect">
            <a:avLst/>
          </a:prstGeom>
        </p:spPr>
      </p:pic>
      <p:pic>
        <p:nvPicPr>
          <p:cNvPr id="13" name="Grafik 12">
            <a:extLst>
              <a:ext uri="{FF2B5EF4-FFF2-40B4-BE49-F238E27FC236}">
                <a16:creationId xmlns:a16="http://schemas.microsoft.com/office/drawing/2014/main" xmlns="" id="{09162F14-E8D7-4656-9973-45142B81A721}"/>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301074" y="5187387"/>
            <a:ext cx="1294026" cy="856264"/>
          </a:xfrm>
          <a:prstGeom prst="rect">
            <a:avLst/>
          </a:prstGeom>
        </p:spPr>
      </p:pic>
      <p:pic>
        <p:nvPicPr>
          <p:cNvPr id="16" name="Grafik 15">
            <a:extLst>
              <a:ext uri="{FF2B5EF4-FFF2-40B4-BE49-F238E27FC236}">
                <a16:creationId xmlns:a16="http://schemas.microsoft.com/office/drawing/2014/main" xmlns="" id="{1C7B0EF5-F426-4F6C-B21D-63CDCB1011CA}"/>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068368" y="5349790"/>
            <a:ext cx="1441723" cy="738011"/>
          </a:xfrm>
          <a:prstGeom prst="rect">
            <a:avLst/>
          </a:prstGeom>
        </p:spPr>
      </p:pic>
    </p:spTree>
    <p:extLst>
      <p:ext uri="{BB962C8B-B14F-4D97-AF65-F5344CB8AC3E}">
        <p14:creationId xmlns:p14="http://schemas.microsoft.com/office/powerpoint/2010/main" xmlns="" val="38458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xmlns="" id="{58B66F67-26D5-462A-87D4-9C658DF0F03E}"/>
              </a:ext>
            </a:extLst>
          </p:cNvPr>
          <p:cNvSpPr/>
          <p:nvPr/>
        </p:nvSpPr>
        <p:spPr>
          <a:xfrm>
            <a:off x="3526719" y="1340938"/>
            <a:ext cx="6441923" cy="4424288"/>
          </a:xfrm>
          <a:prstGeom prst="rect">
            <a:avLst/>
          </a:prstGeom>
        </p:spPr>
        <p:txBody>
          <a:bodyPr wrap="square">
            <a:spAutoFit/>
          </a:bodyPr>
          <a:lstStyle/>
          <a:p>
            <a:r>
              <a:rPr lang="zh-CN" altLang="de-DE" sz="1400" dirty="0"/>
              <a:t>资深文化管理人，美因茨</a:t>
            </a:r>
            <a:r>
              <a:rPr lang="de-DE" altLang="zh-CN" sz="1400" dirty="0"/>
              <a:t>-</a:t>
            </a:r>
            <a:r>
              <a:rPr lang="zh-CN" altLang="de-DE" sz="1400" dirty="0"/>
              <a:t>威斯巴登德中友好协会理事</a:t>
            </a:r>
            <a:endParaRPr lang="de-DE" altLang="zh-CN" sz="1400" dirty="0"/>
          </a:p>
          <a:p>
            <a:r>
              <a:rPr lang="zh-CN" altLang="de-DE" sz="1400" dirty="0"/>
              <a:t>毕业于路德维希堡文化管理学院</a:t>
            </a:r>
            <a:endParaRPr lang="de-DE" altLang="zh-CN" sz="1400" dirty="0"/>
          </a:p>
          <a:p>
            <a:r>
              <a:rPr lang="de-DE" altLang="zh-CN" sz="1400"/>
              <a:t>Kulturmanagerin</a:t>
            </a:r>
            <a:r>
              <a:rPr lang="de-DE" altLang="zh-CN" sz="1400" dirty="0"/>
              <a:t>, Vorstand der Gesellschaft für Deutsch-Chinesische Freundschaft Mainz-Wiesbaden e.V. </a:t>
            </a:r>
          </a:p>
          <a:p>
            <a:r>
              <a:rPr lang="de-DE" altLang="zh-CN" sz="1400" dirty="0"/>
              <a:t>Studium am Kulturmanagementinstitut Ludwigsburg</a:t>
            </a:r>
          </a:p>
          <a:p>
            <a:endParaRPr lang="de-DE" altLang="zh-CN" sz="1400" dirty="0"/>
          </a:p>
          <a:p>
            <a:endParaRPr lang="zh-CN" altLang="de-DE" sz="1200" dirty="0"/>
          </a:p>
          <a:p>
            <a:endParaRPr lang="de-DE" altLang="zh-CN" sz="1400" dirty="0"/>
          </a:p>
          <a:p>
            <a:endParaRPr lang="de-DE" altLang="zh-CN" sz="1400" dirty="0"/>
          </a:p>
          <a:p>
            <a:r>
              <a:rPr lang="zh-CN" altLang="de-DE" sz="1400" dirty="0"/>
              <a:t>制片人</a:t>
            </a:r>
            <a:endParaRPr lang="de-DE" altLang="zh-CN" sz="1400" dirty="0"/>
          </a:p>
          <a:p>
            <a:r>
              <a:rPr lang="zh-CN" altLang="de-DE" sz="1400" dirty="0"/>
              <a:t>毕业于慕尼黑影视大学，曾就读于德累斯顿维兹图姆中学</a:t>
            </a:r>
            <a:endParaRPr lang="de-DE" altLang="zh-CN" sz="1400" dirty="0"/>
          </a:p>
          <a:p>
            <a:r>
              <a:rPr lang="de-DE" altLang="zh-CN" sz="1400" dirty="0"/>
              <a:t>Filmproduzent, Studium an der Hochschule für Fernsehen und Film München</a:t>
            </a:r>
          </a:p>
          <a:p>
            <a:endParaRPr lang="de-DE" altLang="zh-CN" sz="1050" dirty="0"/>
          </a:p>
          <a:p>
            <a:endParaRPr lang="de-DE" altLang="zh-CN" sz="1050" dirty="0"/>
          </a:p>
          <a:p>
            <a:endParaRPr lang="de-DE" altLang="zh-CN" sz="1050" dirty="0"/>
          </a:p>
          <a:p>
            <a:endParaRPr lang="de-DE" altLang="zh-CN" sz="1400" dirty="0"/>
          </a:p>
          <a:p>
            <a:endParaRPr lang="de-DE" altLang="zh-CN" sz="1400" dirty="0"/>
          </a:p>
          <a:p>
            <a:endParaRPr lang="de-DE" altLang="zh-CN" sz="1400" dirty="0"/>
          </a:p>
          <a:p>
            <a:r>
              <a:rPr lang="zh-CN" altLang="de-DE" sz="1400" dirty="0"/>
              <a:t>摄影专家</a:t>
            </a:r>
            <a:endParaRPr lang="de-DE" altLang="zh-CN" sz="1400" dirty="0"/>
          </a:p>
          <a:p>
            <a:r>
              <a:rPr lang="zh-CN" altLang="de-DE" sz="1400" dirty="0"/>
              <a:t>毕业于多伦多瑞尔森大学</a:t>
            </a:r>
          </a:p>
          <a:p>
            <a:r>
              <a:rPr lang="de-DE" altLang="zh-CN" sz="1400" dirty="0"/>
              <a:t>Kameramann, Studium an der </a:t>
            </a:r>
            <a:r>
              <a:rPr lang="de-DE" altLang="zh-CN" sz="1400" dirty="0" err="1"/>
              <a:t>Ryerson</a:t>
            </a:r>
            <a:r>
              <a:rPr lang="de-DE" altLang="zh-CN" sz="1400" dirty="0"/>
              <a:t> University in Toronto</a:t>
            </a:r>
            <a:endParaRPr lang="zh-CN" altLang="de-DE" sz="1400" dirty="0"/>
          </a:p>
        </p:txBody>
      </p:sp>
      <p:sp>
        <p:nvSpPr>
          <p:cNvPr id="6" name="Rechteck 5">
            <a:extLst>
              <a:ext uri="{FF2B5EF4-FFF2-40B4-BE49-F238E27FC236}">
                <a16:creationId xmlns:a16="http://schemas.microsoft.com/office/drawing/2014/main" xmlns="" id="{333F99AE-0BC5-41C5-A09F-45CC26469D10}"/>
              </a:ext>
            </a:extLst>
          </p:cNvPr>
          <p:cNvSpPr/>
          <p:nvPr/>
        </p:nvSpPr>
        <p:spPr>
          <a:xfrm>
            <a:off x="236968" y="274410"/>
            <a:ext cx="4834305" cy="400110"/>
          </a:xfrm>
          <a:prstGeom prst="rect">
            <a:avLst/>
          </a:prstGeom>
        </p:spPr>
        <p:txBody>
          <a:bodyPr wrap="square">
            <a:spAutoFit/>
          </a:bodyPr>
          <a:lstStyle/>
          <a:p>
            <a:r>
              <a:rPr lang="de-DE" sz="2000" b="1" dirty="0">
                <a:solidFill>
                  <a:schemeClr val="accent4"/>
                </a:solidFill>
              </a:rPr>
              <a:t>PROJEKTLEITUNG</a:t>
            </a:r>
            <a:r>
              <a:rPr lang="de-DE" sz="2000" b="1" dirty="0"/>
              <a:t> </a:t>
            </a:r>
            <a:r>
              <a:rPr lang="zh-CN" altLang="de-DE" sz="2000" b="1" dirty="0">
                <a:solidFill>
                  <a:schemeClr val="accent4"/>
                </a:solidFill>
              </a:rPr>
              <a:t>项目负责团队</a:t>
            </a:r>
          </a:p>
        </p:txBody>
      </p:sp>
      <p:pic>
        <p:nvPicPr>
          <p:cNvPr id="9" name="officeArt object">
            <a:extLst>
              <a:ext uri="{FF2B5EF4-FFF2-40B4-BE49-F238E27FC236}">
                <a16:creationId xmlns:a16="http://schemas.microsoft.com/office/drawing/2014/main" xmlns="" id="{727E71CD-60D9-4121-B44D-E2DF14C63858}"/>
              </a:ext>
            </a:extLst>
          </p:cNvPr>
          <p:cNvPicPr/>
          <p:nvPr/>
        </p:nvPicPr>
        <p:blipFill>
          <a:blip r:embed="rId2" cstate="print">
            <a:extLst/>
          </a:blip>
          <a:srcRect l="8801" b="38326"/>
          <a:stretch>
            <a:fillRect/>
          </a:stretch>
        </p:blipFill>
        <p:spPr>
          <a:xfrm>
            <a:off x="1755655" y="1370748"/>
            <a:ext cx="885190" cy="897890"/>
          </a:xfrm>
          <a:prstGeom prst="rect">
            <a:avLst/>
          </a:prstGeom>
          <a:ln w="12700" cap="flat">
            <a:noFill/>
            <a:miter lim="400000"/>
          </a:ln>
          <a:effectLst/>
        </p:spPr>
      </p:pic>
      <p:pic>
        <p:nvPicPr>
          <p:cNvPr id="10" name="officeArt object">
            <a:extLst>
              <a:ext uri="{FF2B5EF4-FFF2-40B4-BE49-F238E27FC236}">
                <a16:creationId xmlns:a16="http://schemas.microsoft.com/office/drawing/2014/main" xmlns="" id="{DC9DFA8B-E8F8-481A-9739-A7449AADAA09}"/>
              </a:ext>
            </a:extLst>
          </p:cNvPr>
          <p:cNvPicPr/>
          <p:nvPr/>
        </p:nvPicPr>
        <p:blipFill>
          <a:blip r:embed="rId3" cstate="print">
            <a:extLst/>
          </a:blip>
          <a:srcRect t="3379" r="2225" b="18001"/>
          <a:stretch>
            <a:fillRect/>
          </a:stretch>
        </p:blipFill>
        <p:spPr>
          <a:xfrm>
            <a:off x="1779315" y="3010305"/>
            <a:ext cx="885190" cy="949325"/>
          </a:xfrm>
          <a:prstGeom prst="rect">
            <a:avLst/>
          </a:prstGeom>
          <a:ln w="12700" cap="flat">
            <a:noFill/>
            <a:miter lim="400000"/>
          </a:ln>
          <a:effectLst/>
        </p:spPr>
      </p:pic>
      <p:pic>
        <p:nvPicPr>
          <p:cNvPr id="5127" name="Picture 7" descr="Bildergebnis fÃ¼r Dominik Haake">
            <a:extLst>
              <a:ext uri="{FF2B5EF4-FFF2-40B4-BE49-F238E27FC236}">
                <a16:creationId xmlns:a16="http://schemas.microsoft.com/office/drawing/2014/main" xmlns="" id="{99A51A73-9058-49E8-91F4-9A7067A9360E}"/>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7027" t="9021" r="24034" b="26417"/>
          <a:stretch/>
        </p:blipFill>
        <p:spPr bwMode="auto">
          <a:xfrm>
            <a:off x="1759019" y="4703168"/>
            <a:ext cx="881827" cy="87139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hteck 1">
            <a:extLst>
              <a:ext uri="{FF2B5EF4-FFF2-40B4-BE49-F238E27FC236}">
                <a16:creationId xmlns:a16="http://schemas.microsoft.com/office/drawing/2014/main" xmlns="" id="{A1ED5AE6-CD2F-4D08-94CA-15948779DC2F}"/>
              </a:ext>
            </a:extLst>
          </p:cNvPr>
          <p:cNvSpPr/>
          <p:nvPr/>
        </p:nvSpPr>
        <p:spPr>
          <a:xfrm>
            <a:off x="1772722" y="2261081"/>
            <a:ext cx="891783" cy="523220"/>
          </a:xfrm>
          <a:prstGeom prst="rect">
            <a:avLst/>
          </a:prstGeom>
        </p:spPr>
        <p:txBody>
          <a:bodyPr wrap="none">
            <a:spAutoFit/>
          </a:bodyPr>
          <a:lstStyle/>
          <a:p>
            <a:pPr algn="ctr"/>
            <a:r>
              <a:rPr lang="de-DE" altLang="zh-CN" sz="1400" dirty="0"/>
              <a:t>Lei Wang </a:t>
            </a:r>
          </a:p>
          <a:p>
            <a:pPr algn="ctr"/>
            <a:r>
              <a:rPr lang="zh-CN" altLang="de-DE" sz="1400" dirty="0"/>
              <a:t>王 蕾 </a:t>
            </a:r>
          </a:p>
        </p:txBody>
      </p:sp>
      <p:sp>
        <p:nvSpPr>
          <p:cNvPr id="3" name="Rechteck 2">
            <a:extLst>
              <a:ext uri="{FF2B5EF4-FFF2-40B4-BE49-F238E27FC236}">
                <a16:creationId xmlns:a16="http://schemas.microsoft.com/office/drawing/2014/main" xmlns="" id="{1D34ABB5-5AF3-4A23-9DF0-3EC6724FA73A}"/>
              </a:ext>
            </a:extLst>
          </p:cNvPr>
          <p:cNvSpPr/>
          <p:nvPr/>
        </p:nvSpPr>
        <p:spPr>
          <a:xfrm>
            <a:off x="1506601" y="3943032"/>
            <a:ext cx="1845377" cy="523220"/>
          </a:xfrm>
          <a:prstGeom prst="rect">
            <a:avLst/>
          </a:prstGeom>
        </p:spPr>
        <p:txBody>
          <a:bodyPr wrap="none">
            <a:spAutoFit/>
          </a:bodyPr>
          <a:lstStyle/>
          <a:p>
            <a:r>
              <a:rPr lang="de-DE" sz="1400" dirty="0"/>
              <a:t>Richard Lamprecht </a:t>
            </a:r>
          </a:p>
          <a:p>
            <a:r>
              <a:rPr lang="zh-CN" altLang="de-DE" sz="1400" dirty="0"/>
              <a:t>理查德</a:t>
            </a:r>
            <a:r>
              <a:rPr lang="de-DE" altLang="zh-CN" sz="1400" dirty="0"/>
              <a:t>·</a:t>
            </a:r>
            <a:r>
              <a:rPr lang="zh-CN" altLang="de-DE" sz="1400" dirty="0"/>
              <a:t>拉姆普勒希特</a:t>
            </a:r>
            <a:endParaRPr lang="de-DE" sz="1400" dirty="0"/>
          </a:p>
        </p:txBody>
      </p:sp>
      <p:sp>
        <p:nvSpPr>
          <p:cNvPr id="4" name="Rechteck 3">
            <a:extLst>
              <a:ext uri="{FF2B5EF4-FFF2-40B4-BE49-F238E27FC236}">
                <a16:creationId xmlns:a16="http://schemas.microsoft.com/office/drawing/2014/main" xmlns="" id="{E343BEAF-645B-4BBA-B510-F7D842B2E232}"/>
              </a:ext>
            </a:extLst>
          </p:cNvPr>
          <p:cNvSpPr/>
          <p:nvPr/>
        </p:nvSpPr>
        <p:spPr>
          <a:xfrm>
            <a:off x="1561018" y="5655052"/>
            <a:ext cx="1323439" cy="523220"/>
          </a:xfrm>
          <a:prstGeom prst="rect">
            <a:avLst/>
          </a:prstGeom>
        </p:spPr>
        <p:txBody>
          <a:bodyPr wrap="none">
            <a:spAutoFit/>
          </a:bodyPr>
          <a:lstStyle/>
          <a:p>
            <a:r>
              <a:rPr lang="de-DE" altLang="zh-CN" sz="1400" dirty="0"/>
              <a:t>Dominik Haake </a:t>
            </a:r>
          </a:p>
          <a:p>
            <a:r>
              <a:rPr lang="zh-CN" altLang="de-DE" sz="1400" dirty="0"/>
              <a:t>多米尼克</a:t>
            </a:r>
            <a:r>
              <a:rPr lang="de-DE" altLang="zh-CN" sz="1400" dirty="0"/>
              <a:t>·</a:t>
            </a:r>
            <a:r>
              <a:rPr lang="zh-CN" altLang="de-DE" sz="1400" dirty="0"/>
              <a:t>哈克</a:t>
            </a:r>
            <a:endParaRPr lang="de-DE" altLang="zh-CN" sz="1400" dirty="0"/>
          </a:p>
        </p:txBody>
      </p:sp>
    </p:spTree>
    <p:extLst>
      <p:ext uri="{BB962C8B-B14F-4D97-AF65-F5344CB8AC3E}">
        <p14:creationId xmlns:p14="http://schemas.microsoft.com/office/powerpoint/2010/main" xmlns="" val="227806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8ACFB418-D15A-4748-BB53-687ACD5AFCCD}"/>
              </a:ext>
            </a:extLst>
          </p:cNvPr>
          <p:cNvSpPr/>
          <p:nvPr/>
        </p:nvSpPr>
        <p:spPr>
          <a:xfrm>
            <a:off x="227597" y="319254"/>
            <a:ext cx="5606612" cy="400110"/>
          </a:xfrm>
          <a:prstGeom prst="rect">
            <a:avLst/>
          </a:prstGeom>
        </p:spPr>
        <p:txBody>
          <a:bodyPr wrap="square">
            <a:spAutoFit/>
          </a:bodyPr>
          <a:lstStyle/>
          <a:p>
            <a:pPr>
              <a:spcBef>
                <a:spcPts val="1600"/>
              </a:spcBef>
              <a:spcAft>
                <a:spcPts val="600"/>
              </a:spcAft>
            </a:pPr>
            <a:r>
              <a:rPr lang="de-DE" altLang="zh-CN" sz="2000" b="1" cap="all" dirty="0">
                <a:solidFill>
                  <a:schemeClr val="accent4"/>
                </a:solidFill>
                <a:latin typeface="Gill Sans"/>
                <a:ea typeface="Gill Sans"/>
              </a:rPr>
              <a:t>Teilnehmer </a:t>
            </a:r>
            <a:r>
              <a:rPr lang="zh-CN" altLang="de-DE" sz="2000" b="1" cap="all" dirty="0">
                <a:solidFill>
                  <a:schemeClr val="accent4"/>
                </a:solidFill>
                <a:latin typeface="Gill Sans"/>
                <a:ea typeface="Gill Sans"/>
              </a:rPr>
              <a:t>参加者名单</a:t>
            </a:r>
            <a:endParaRPr lang="de-DE" sz="2000" b="1" cap="all" dirty="0">
              <a:solidFill>
                <a:schemeClr val="accent4"/>
              </a:solidFill>
              <a:latin typeface="Gill Sans"/>
              <a:ea typeface="Gill Sans"/>
            </a:endParaRPr>
          </a:p>
        </p:txBody>
      </p:sp>
      <p:sp>
        <p:nvSpPr>
          <p:cNvPr id="3" name="Rechteck 2">
            <a:extLst>
              <a:ext uri="{FF2B5EF4-FFF2-40B4-BE49-F238E27FC236}">
                <a16:creationId xmlns:a16="http://schemas.microsoft.com/office/drawing/2014/main" xmlns="" id="{AD6F6052-D9BE-47C2-B58A-55A17C6B2191}"/>
              </a:ext>
            </a:extLst>
          </p:cNvPr>
          <p:cNvSpPr/>
          <p:nvPr/>
        </p:nvSpPr>
        <p:spPr>
          <a:xfrm>
            <a:off x="6225524" y="1220585"/>
            <a:ext cx="5475456" cy="584775"/>
          </a:xfrm>
          <a:prstGeom prst="rect">
            <a:avLst/>
          </a:prstGeom>
        </p:spPr>
        <p:txBody>
          <a:bodyPr wrap="square">
            <a:spAutoFit/>
          </a:bodyPr>
          <a:lstStyle/>
          <a:p>
            <a:r>
              <a:rPr lang="de-DE" sz="1600" dirty="0">
                <a:solidFill>
                  <a:srgbClr val="000000"/>
                </a:solidFill>
                <a:latin typeface="Gill Sans SemiBold"/>
                <a:ea typeface="Arial Unicode MS" panose="020B0604020202020204" pitchFamily="34" charset="-122"/>
                <a:cs typeface="Arial Unicode MS" panose="020B0604020202020204" pitchFamily="34" charset="-122"/>
              </a:rPr>
              <a:t>Schüler vom der Jinan Experimental Junior Middle School </a:t>
            </a:r>
          </a:p>
          <a:p>
            <a:r>
              <a:rPr lang="zh-CN" altLang="de-DE" sz="1600" dirty="0">
                <a:solidFill>
                  <a:srgbClr val="000000"/>
                </a:solidFill>
                <a:latin typeface="Gill Sans SemiBold"/>
                <a:ea typeface="Arial Unicode MS" panose="020B0604020202020204" pitchFamily="34" charset="-122"/>
                <a:cs typeface="Arial Unicode MS" panose="020B0604020202020204" pitchFamily="34" charset="-122"/>
              </a:rPr>
              <a:t>济南实验初中的学生</a:t>
            </a:r>
            <a:endParaRPr lang="de-DE" sz="1600" dirty="0"/>
          </a:p>
        </p:txBody>
      </p:sp>
      <p:sp>
        <p:nvSpPr>
          <p:cNvPr id="5" name="Rechteck 4">
            <a:extLst>
              <a:ext uri="{FF2B5EF4-FFF2-40B4-BE49-F238E27FC236}">
                <a16:creationId xmlns:a16="http://schemas.microsoft.com/office/drawing/2014/main" xmlns="" id="{F199AC1B-6904-4B36-8C09-4449BB9D8810}"/>
              </a:ext>
            </a:extLst>
          </p:cNvPr>
          <p:cNvSpPr/>
          <p:nvPr/>
        </p:nvSpPr>
        <p:spPr>
          <a:xfrm>
            <a:off x="569172" y="1113617"/>
            <a:ext cx="4923462" cy="1077218"/>
          </a:xfrm>
          <a:prstGeom prst="rect">
            <a:avLst/>
          </a:prstGeom>
        </p:spPr>
        <p:txBody>
          <a:bodyPr wrap="square">
            <a:spAutoFit/>
          </a:bodyPr>
          <a:lstStyle/>
          <a:p>
            <a:r>
              <a:rPr lang="de-DE" altLang="zh-CN" sz="1600" dirty="0">
                <a:solidFill>
                  <a:srgbClr val="000000"/>
                </a:solidFill>
                <a:latin typeface="Gill Sans SemiBold"/>
                <a:ea typeface="Arial Unicode MS" panose="020B0604020202020204" pitchFamily="34" charset="-122"/>
                <a:cs typeface="Arial Unicode MS" panose="020B0604020202020204" pitchFamily="34" charset="-122"/>
              </a:rPr>
              <a:t>Schüler vom Vitzthum-Gymnasium Dresden </a:t>
            </a:r>
            <a:br>
              <a:rPr lang="de-DE" altLang="zh-CN" sz="1600" dirty="0">
                <a:solidFill>
                  <a:srgbClr val="000000"/>
                </a:solidFill>
                <a:latin typeface="Gill Sans SemiBold"/>
                <a:ea typeface="Arial Unicode MS" panose="020B0604020202020204" pitchFamily="34" charset="-122"/>
                <a:cs typeface="Arial Unicode MS" panose="020B0604020202020204" pitchFamily="34" charset="-122"/>
              </a:rPr>
            </a:br>
            <a:r>
              <a:rPr lang="de-DE" altLang="zh-CN" sz="1600" dirty="0">
                <a:solidFill>
                  <a:srgbClr val="000000"/>
                </a:solidFill>
                <a:latin typeface="Gill Sans SemiBold"/>
                <a:ea typeface="Arial Unicode MS" panose="020B0604020202020204" pitchFamily="34" charset="-122"/>
                <a:cs typeface="Arial Unicode MS" panose="020B0604020202020204" pitchFamily="34" charset="-122"/>
              </a:rPr>
              <a:t>(Betreuung: Frau Kerstin Lübs)</a:t>
            </a:r>
          </a:p>
          <a:p>
            <a:r>
              <a:rPr lang="zh-CN" altLang="de-DE" sz="1600" dirty="0">
                <a:solidFill>
                  <a:srgbClr val="000000"/>
                </a:solidFill>
                <a:latin typeface="Gill Sans SemiBold"/>
                <a:ea typeface="Arial Unicode MS" panose="020B0604020202020204" pitchFamily="34" charset="-122"/>
                <a:cs typeface="Arial Unicode MS" panose="020B0604020202020204" pitchFamily="34" charset="-122"/>
              </a:rPr>
              <a:t>德累斯顿维兹图姆中学的学生</a:t>
            </a:r>
            <a:endParaRPr lang="de-DE" altLang="zh-CN" sz="1600" dirty="0">
              <a:solidFill>
                <a:srgbClr val="000000"/>
              </a:solidFill>
              <a:latin typeface="Gill Sans SemiBold"/>
              <a:ea typeface="Arial Unicode MS" panose="020B0604020202020204" pitchFamily="34" charset="-122"/>
              <a:cs typeface="Arial Unicode MS" panose="020B0604020202020204" pitchFamily="34" charset="-122"/>
            </a:endParaRPr>
          </a:p>
          <a:p>
            <a:r>
              <a:rPr lang="zh-CN" altLang="de-DE" sz="1600" dirty="0">
                <a:solidFill>
                  <a:srgbClr val="000000"/>
                </a:solidFill>
                <a:latin typeface="Gill Sans SemiBold"/>
                <a:ea typeface="Arial Unicode MS" panose="020B0604020202020204" pitchFamily="34" charset="-122"/>
                <a:cs typeface="Arial Unicode MS" panose="020B0604020202020204" pitchFamily="34" charset="-122"/>
              </a:rPr>
              <a:t>（</a:t>
            </a:r>
            <a:r>
              <a:rPr lang="de-DE" altLang="zh-CN" sz="1600" dirty="0">
                <a:solidFill>
                  <a:srgbClr val="000000"/>
                </a:solidFill>
                <a:latin typeface="Gill Sans SemiBold"/>
                <a:ea typeface="Arial Unicode MS" panose="020B0604020202020204" pitchFamily="34" charset="-122"/>
                <a:cs typeface="Arial Unicode MS" panose="020B0604020202020204" pitchFamily="34" charset="-122"/>
              </a:rPr>
              <a:t>Kerstin Lübs</a:t>
            </a:r>
            <a:r>
              <a:rPr lang="zh-CN" altLang="de-DE" sz="1600" dirty="0">
                <a:solidFill>
                  <a:srgbClr val="000000"/>
                </a:solidFill>
                <a:latin typeface="Gill Sans SemiBold"/>
                <a:ea typeface="Arial Unicode MS" panose="020B0604020202020204" pitchFamily="34" charset="-122"/>
                <a:cs typeface="Arial Unicode MS" panose="020B0604020202020204" pitchFamily="34" charset="-122"/>
              </a:rPr>
              <a:t>老师担任监护）</a:t>
            </a:r>
            <a:endParaRPr lang="de-DE" sz="1600" dirty="0"/>
          </a:p>
        </p:txBody>
      </p:sp>
      <p:graphicFrame>
        <p:nvGraphicFramePr>
          <p:cNvPr id="6" name="Tabelle 5">
            <a:extLst>
              <a:ext uri="{FF2B5EF4-FFF2-40B4-BE49-F238E27FC236}">
                <a16:creationId xmlns:a16="http://schemas.microsoft.com/office/drawing/2014/main" xmlns="" id="{0C197EC1-BF47-4D0D-9250-D9EE1F12B313}"/>
              </a:ext>
            </a:extLst>
          </p:cNvPr>
          <p:cNvGraphicFramePr>
            <a:graphicFrameLocks noGrp="1"/>
          </p:cNvGraphicFramePr>
          <p:nvPr>
            <p:extLst>
              <p:ext uri="{D42A27DB-BD31-4B8C-83A1-F6EECF244321}">
                <p14:modId xmlns:p14="http://schemas.microsoft.com/office/powerpoint/2010/main" xmlns="" val="1603506478"/>
              </p:ext>
            </p:extLst>
          </p:nvPr>
        </p:nvGraphicFramePr>
        <p:xfrm>
          <a:off x="642100" y="2368146"/>
          <a:ext cx="4507711" cy="3916363"/>
        </p:xfrm>
        <a:graphic>
          <a:graphicData uri="http://schemas.openxmlformats.org/drawingml/2006/table">
            <a:tbl>
              <a:tblPr firstRow="1" bandRow="1">
                <a:tableStyleId>{5940675A-B579-460E-94D1-54222C63F5DA}</a:tableStyleId>
              </a:tblPr>
              <a:tblGrid>
                <a:gridCol w="1018406">
                  <a:extLst>
                    <a:ext uri="{9D8B030D-6E8A-4147-A177-3AD203B41FA5}">
                      <a16:colId xmlns:a16="http://schemas.microsoft.com/office/drawing/2014/main" xmlns="" val="825179376"/>
                    </a:ext>
                  </a:extLst>
                </a:gridCol>
                <a:gridCol w="1144402">
                  <a:extLst>
                    <a:ext uri="{9D8B030D-6E8A-4147-A177-3AD203B41FA5}">
                      <a16:colId xmlns:a16="http://schemas.microsoft.com/office/drawing/2014/main" xmlns="" val="311720543"/>
                    </a:ext>
                  </a:extLst>
                </a:gridCol>
                <a:gridCol w="1284648">
                  <a:extLst>
                    <a:ext uri="{9D8B030D-6E8A-4147-A177-3AD203B41FA5}">
                      <a16:colId xmlns:a16="http://schemas.microsoft.com/office/drawing/2014/main" xmlns="" val="3787658478"/>
                    </a:ext>
                  </a:extLst>
                </a:gridCol>
                <a:gridCol w="1060255">
                  <a:extLst>
                    <a:ext uri="{9D8B030D-6E8A-4147-A177-3AD203B41FA5}">
                      <a16:colId xmlns:a16="http://schemas.microsoft.com/office/drawing/2014/main" xmlns="" val="2288789871"/>
                    </a:ext>
                  </a:extLst>
                </a:gridCol>
              </a:tblGrid>
              <a:tr h="370840">
                <a:tc>
                  <a:txBody>
                    <a:bodyPr/>
                    <a:lstStyle/>
                    <a:p>
                      <a:pPr algn="l"/>
                      <a:r>
                        <a:rPr lang="de-DE" sz="1400" dirty="0"/>
                        <a:t>Nachname</a:t>
                      </a:r>
                      <a:r>
                        <a:rPr lang="zh-CN" altLang="de-DE" sz="1400" dirty="0"/>
                        <a:t>姓</a:t>
                      </a:r>
                      <a:endParaRPr lang="de-DE" sz="1400" dirty="0"/>
                    </a:p>
                  </a:txBody>
                  <a:tcPr>
                    <a:solidFill>
                      <a:schemeClr val="accent3">
                        <a:lumMod val="40000"/>
                        <a:lumOff val="60000"/>
                      </a:schemeClr>
                    </a:solidFill>
                  </a:tcPr>
                </a:tc>
                <a:tc>
                  <a:txBody>
                    <a:bodyPr/>
                    <a:lstStyle/>
                    <a:p>
                      <a:pPr algn="l"/>
                      <a:r>
                        <a:rPr lang="de-DE" sz="1400" dirty="0"/>
                        <a:t>Vorname </a:t>
                      </a:r>
                    </a:p>
                    <a:p>
                      <a:pPr algn="l"/>
                      <a:r>
                        <a:rPr lang="zh-CN" altLang="de-DE" sz="1400" dirty="0"/>
                        <a:t>名</a:t>
                      </a:r>
                      <a:endParaRPr lang="de-DE" sz="1400" dirty="0"/>
                    </a:p>
                  </a:txBody>
                  <a:tcPr>
                    <a:solidFill>
                      <a:schemeClr val="accent3">
                        <a:lumMod val="40000"/>
                        <a:lumOff val="60000"/>
                      </a:schemeClr>
                    </a:solidFill>
                  </a:tcPr>
                </a:tc>
                <a:tc>
                  <a:txBody>
                    <a:bodyPr/>
                    <a:lstStyle/>
                    <a:p>
                      <a:pPr algn="l"/>
                      <a:r>
                        <a:rPr lang="de-DE" sz="1400" dirty="0"/>
                        <a:t>Geburtsdatum</a:t>
                      </a:r>
                    </a:p>
                    <a:p>
                      <a:pPr algn="l"/>
                      <a:r>
                        <a:rPr lang="zh-CN" altLang="de-DE" sz="1400" dirty="0"/>
                        <a:t>生日</a:t>
                      </a:r>
                      <a:endParaRPr lang="de-DE" sz="1400" dirty="0"/>
                    </a:p>
                  </a:txBody>
                  <a:tcPr>
                    <a:solidFill>
                      <a:schemeClr val="accent3">
                        <a:lumMod val="40000"/>
                        <a:lumOff val="60000"/>
                      </a:schemeClr>
                    </a:solidFill>
                  </a:tcPr>
                </a:tc>
                <a:tc>
                  <a:txBody>
                    <a:bodyPr/>
                    <a:lstStyle/>
                    <a:p>
                      <a:pPr algn="l"/>
                      <a:r>
                        <a:rPr lang="de-DE" sz="1400" dirty="0"/>
                        <a:t>Geschlecht</a:t>
                      </a:r>
                    </a:p>
                    <a:p>
                      <a:pPr algn="l"/>
                      <a:r>
                        <a:rPr lang="zh-CN" altLang="de-DE" sz="1400" dirty="0"/>
                        <a:t>性别</a:t>
                      </a:r>
                      <a:endParaRPr lang="de-DE" sz="1400" dirty="0"/>
                    </a:p>
                  </a:txBody>
                  <a:tcPr>
                    <a:solidFill>
                      <a:schemeClr val="accent3">
                        <a:lumMod val="40000"/>
                        <a:lumOff val="60000"/>
                      </a:schemeClr>
                    </a:solidFill>
                  </a:tcPr>
                </a:tc>
                <a:extLst>
                  <a:ext uri="{0D108BD9-81ED-4DB2-BD59-A6C34878D82A}">
                    <a16:rowId xmlns:a16="http://schemas.microsoft.com/office/drawing/2014/main" xmlns="" val="2632865511"/>
                  </a:ext>
                </a:extLst>
              </a:tr>
              <a:tr h="370840">
                <a:tc>
                  <a:txBody>
                    <a:bodyPr/>
                    <a:lstStyle/>
                    <a:p>
                      <a:pPr marL="0" algn="l" defTabSz="914400" rtl="0" eaLnBrk="1" fontAlgn="b" latinLnBrk="0" hangingPunct="1"/>
                      <a:r>
                        <a:rPr lang="de-DE" sz="1400" kern="1200" dirty="0" err="1">
                          <a:solidFill>
                            <a:schemeClr val="tx1"/>
                          </a:solidFill>
                          <a:latin typeface="+mn-lt"/>
                          <a:ea typeface="+mn-ea"/>
                          <a:cs typeface="+mn-cs"/>
                        </a:rPr>
                        <a:t>Klauß</a:t>
                      </a:r>
                      <a:endParaRPr lang="de-DE" sz="1400" kern="1200" dirty="0">
                        <a:solidFill>
                          <a:schemeClr val="tx1"/>
                        </a:solidFill>
                        <a:latin typeface="+mn-lt"/>
                        <a:ea typeface="+mn-ea"/>
                        <a:cs typeface="+mn-cs"/>
                      </a:endParaRP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Malin Inga</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2002.12.26</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W </a:t>
                      </a:r>
                      <a:r>
                        <a:rPr lang="zh-CN" altLang="de-DE" sz="1400" kern="1200" dirty="0">
                          <a:solidFill>
                            <a:schemeClr val="tx1"/>
                          </a:solidFill>
                          <a:latin typeface="+mn-lt"/>
                          <a:ea typeface="+mn-ea"/>
                          <a:cs typeface="+mn-cs"/>
                        </a:rPr>
                        <a:t>女</a:t>
                      </a:r>
                    </a:p>
                  </a:txBody>
                  <a:tcPr marL="4763" marR="4763" marT="4763" marB="0" anchor="b"/>
                </a:tc>
                <a:extLst>
                  <a:ext uri="{0D108BD9-81ED-4DB2-BD59-A6C34878D82A}">
                    <a16:rowId xmlns:a16="http://schemas.microsoft.com/office/drawing/2014/main" xmlns="" val="3487504435"/>
                  </a:ext>
                </a:extLst>
              </a:tr>
              <a:tr h="370840">
                <a:tc>
                  <a:txBody>
                    <a:bodyPr/>
                    <a:lstStyle/>
                    <a:p>
                      <a:pPr marL="0" algn="l" defTabSz="914400" rtl="0" eaLnBrk="1" fontAlgn="b" latinLnBrk="0" hangingPunct="1"/>
                      <a:r>
                        <a:rPr lang="de-DE" sz="1400" kern="1200">
                          <a:solidFill>
                            <a:schemeClr val="tx1"/>
                          </a:solidFill>
                          <a:latin typeface="+mn-lt"/>
                          <a:ea typeface="+mn-ea"/>
                          <a:cs typeface="+mn-cs"/>
                        </a:rPr>
                        <a:t>Albrecht</a:t>
                      </a:r>
                    </a:p>
                  </a:txBody>
                  <a:tcPr marL="4763" marR="4763" marT="4763" marB="0" anchor="b"/>
                </a:tc>
                <a:tc>
                  <a:txBody>
                    <a:bodyPr/>
                    <a:lstStyle/>
                    <a:p>
                      <a:pPr marL="0" algn="l" defTabSz="914400" rtl="0" eaLnBrk="1" fontAlgn="b" latinLnBrk="0" hangingPunct="1"/>
                      <a:r>
                        <a:rPr lang="de-DE" sz="1400" kern="1200">
                          <a:solidFill>
                            <a:schemeClr val="tx1"/>
                          </a:solidFill>
                          <a:latin typeface="+mn-lt"/>
                          <a:ea typeface="+mn-ea"/>
                          <a:cs typeface="+mn-cs"/>
                        </a:rPr>
                        <a:t>Vincent Kurt</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2002.11.4</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M </a:t>
                      </a:r>
                      <a:r>
                        <a:rPr lang="zh-CN" altLang="de-DE" sz="1400" kern="1200" dirty="0">
                          <a:solidFill>
                            <a:schemeClr val="tx1"/>
                          </a:solidFill>
                          <a:latin typeface="+mn-lt"/>
                          <a:ea typeface="+mn-ea"/>
                          <a:cs typeface="+mn-cs"/>
                        </a:rPr>
                        <a:t>男</a:t>
                      </a:r>
                    </a:p>
                  </a:txBody>
                  <a:tcPr marL="4763" marR="4763" marT="4763" marB="0" anchor="b"/>
                </a:tc>
                <a:extLst>
                  <a:ext uri="{0D108BD9-81ED-4DB2-BD59-A6C34878D82A}">
                    <a16:rowId xmlns:a16="http://schemas.microsoft.com/office/drawing/2014/main" xmlns="" val="3213699747"/>
                  </a:ext>
                </a:extLst>
              </a:tr>
              <a:tr h="370840">
                <a:tc>
                  <a:txBody>
                    <a:bodyPr/>
                    <a:lstStyle/>
                    <a:p>
                      <a:pPr marL="0" algn="l" defTabSz="914400" rtl="0" eaLnBrk="1" fontAlgn="b" latinLnBrk="0" hangingPunct="1"/>
                      <a:r>
                        <a:rPr lang="de-DE" sz="1400" kern="1200">
                          <a:solidFill>
                            <a:schemeClr val="tx1"/>
                          </a:solidFill>
                          <a:latin typeface="+mn-lt"/>
                          <a:ea typeface="+mn-ea"/>
                          <a:cs typeface="+mn-cs"/>
                        </a:rPr>
                        <a:t>Neuschulz</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Hannah Margarete</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2002.10.27</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W </a:t>
                      </a:r>
                      <a:r>
                        <a:rPr lang="zh-CN" altLang="de-DE" sz="1400" kern="1200" dirty="0">
                          <a:solidFill>
                            <a:schemeClr val="tx1"/>
                          </a:solidFill>
                          <a:latin typeface="+mn-lt"/>
                          <a:ea typeface="+mn-ea"/>
                          <a:cs typeface="+mn-cs"/>
                        </a:rPr>
                        <a:t>女</a:t>
                      </a:r>
                    </a:p>
                  </a:txBody>
                  <a:tcPr marL="4763" marR="4763" marT="4763" marB="0" anchor="b"/>
                </a:tc>
                <a:extLst>
                  <a:ext uri="{0D108BD9-81ED-4DB2-BD59-A6C34878D82A}">
                    <a16:rowId xmlns:a16="http://schemas.microsoft.com/office/drawing/2014/main" xmlns="" val="1622916160"/>
                  </a:ext>
                </a:extLst>
              </a:tr>
              <a:tr h="370840">
                <a:tc>
                  <a:txBody>
                    <a:bodyPr/>
                    <a:lstStyle/>
                    <a:p>
                      <a:pPr marL="0" algn="l" defTabSz="914400" rtl="0" eaLnBrk="1" fontAlgn="b" latinLnBrk="0" hangingPunct="1"/>
                      <a:r>
                        <a:rPr lang="de-DE" sz="1400" kern="1200">
                          <a:solidFill>
                            <a:schemeClr val="tx1"/>
                          </a:solidFill>
                          <a:latin typeface="+mn-lt"/>
                          <a:ea typeface="+mn-ea"/>
                          <a:cs typeface="+mn-cs"/>
                        </a:rPr>
                        <a:t>Wallner</a:t>
                      </a:r>
                    </a:p>
                  </a:txBody>
                  <a:tcPr marL="4763" marR="4763" marT="4763" marB="0" anchor="b"/>
                </a:tc>
                <a:tc>
                  <a:txBody>
                    <a:bodyPr/>
                    <a:lstStyle/>
                    <a:p>
                      <a:pPr marL="0" algn="l" defTabSz="914400" rtl="0" eaLnBrk="1" fontAlgn="b" latinLnBrk="0" hangingPunct="1"/>
                      <a:r>
                        <a:rPr lang="de-DE" sz="1400" kern="1200">
                          <a:solidFill>
                            <a:schemeClr val="tx1"/>
                          </a:solidFill>
                          <a:latin typeface="+mn-lt"/>
                          <a:ea typeface="+mn-ea"/>
                          <a:cs typeface="+mn-cs"/>
                        </a:rPr>
                        <a:t>Jacob Leonard</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2003.3.16</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M </a:t>
                      </a:r>
                      <a:r>
                        <a:rPr lang="zh-CN" altLang="de-DE" sz="1400" kern="1200" dirty="0">
                          <a:solidFill>
                            <a:schemeClr val="tx1"/>
                          </a:solidFill>
                          <a:latin typeface="+mn-lt"/>
                          <a:ea typeface="+mn-ea"/>
                          <a:cs typeface="+mn-cs"/>
                        </a:rPr>
                        <a:t>男</a:t>
                      </a:r>
                    </a:p>
                  </a:txBody>
                  <a:tcPr marL="4763" marR="4763" marT="4763" marB="0" anchor="b"/>
                </a:tc>
                <a:extLst>
                  <a:ext uri="{0D108BD9-81ED-4DB2-BD59-A6C34878D82A}">
                    <a16:rowId xmlns:a16="http://schemas.microsoft.com/office/drawing/2014/main" xmlns="" val="882177994"/>
                  </a:ext>
                </a:extLst>
              </a:tr>
              <a:tr h="370840">
                <a:tc>
                  <a:txBody>
                    <a:bodyPr/>
                    <a:lstStyle/>
                    <a:p>
                      <a:pPr marL="0" algn="l" defTabSz="914400" rtl="0" eaLnBrk="1" fontAlgn="b" latinLnBrk="0" hangingPunct="1"/>
                      <a:r>
                        <a:rPr lang="de-DE" sz="1400" kern="1200">
                          <a:solidFill>
                            <a:schemeClr val="tx1"/>
                          </a:solidFill>
                          <a:latin typeface="+mn-lt"/>
                          <a:ea typeface="+mn-ea"/>
                          <a:cs typeface="+mn-cs"/>
                        </a:rPr>
                        <a:t>Müller</a:t>
                      </a:r>
                    </a:p>
                  </a:txBody>
                  <a:tcPr marL="4763" marR="4763" marT="4763" marB="0" anchor="b"/>
                </a:tc>
                <a:tc>
                  <a:txBody>
                    <a:bodyPr/>
                    <a:lstStyle/>
                    <a:p>
                      <a:pPr marL="0" algn="l" defTabSz="914400" rtl="0" eaLnBrk="1" fontAlgn="b" latinLnBrk="0" hangingPunct="1"/>
                      <a:r>
                        <a:rPr lang="de-DE" sz="1400" kern="1200">
                          <a:solidFill>
                            <a:schemeClr val="tx1"/>
                          </a:solidFill>
                          <a:latin typeface="+mn-lt"/>
                          <a:ea typeface="+mn-ea"/>
                          <a:cs typeface="+mn-cs"/>
                        </a:rPr>
                        <a:t>Eva Janis </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2003.6.22</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W </a:t>
                      </a:r>
                      <a:r>
                        <a:rPr lang="zh-CN" altLang="de-DE" sz="1400" kern="1200" dirty="0">
                          <a:solidFill>
                            <a:schemeClr val="tx1"/>
                          </a:solidFill>
                          <a:latin typeface="+mn-lt"/>
                          <a:ea typeface="+mn-ea"/>
                          <a:cs typeface="+mn-cs"/>
                        </a:rPr>
                        <a:t>女</a:t>
                      </a:r>
                    </a:p>
                  </a:txBody>
                  <a:tcPr marL="4763" marR="4763" marT="4763" marB="0" anchor="b"/>
                </a:tc>
                <a:extLst>
                  <a:ext uri="{0D108BD9-81ED-4DB2-BD59-A6C34878D82A}">
                    <a16:rowId xmlns:a16="http://schemas.microsoft.com/office/drawing/2014/main" xmlns="" val="4109229985"/>
                  </a:ext>
                </a:extLst>
              </a:tr>
              <a:tr h="370840">
                <a:tc>
                  <a:txBody>
                    <a:bodyPr/>
                    <a:lstStyle/>
                    <a:p>
                      <a:pPr marL="0" algn="l" defTabSz="914400" rtl="0" eaLnBrk="1" fontAlgn="b" latinLnBrk="0" hangingPunct="1"/>
                      <a:r>
                        <a:rPr lang="de-DE" sz="1400" kern="1200" dirty="0">
                          <a:solidFill>
                            <a:schemeClr val="tx1"/>
                          </a:solidFill>
                          <a:latin typeface="+mn-lt"/>
                          <a:ea typeface="+mn-ea"/>
                          <a:cs typeface="+mn-cs"/>
                        </a:rPr>
                        <a:t>Oelmann</a:t>
                      </a:r>
                    </a:p>
                  </a:txBody>
                  <a:tcPr marL="4763" marR="4763" marT="4763" marB="0" anchor="b"/>
                </a:tc>
                <a:tc>
                  <a:txBody>
                    <a:bodyPr/>
                    <a:lstStyle/>
                    <a:p>
                      <a:pPr marL="0" algn="l" defTabSz="914400" rtl="0" eaLnBrk="1" fontAlgn="b" latinLnBrk="0" hangingPunct="1"/>
                      <a:r>
                        <a:rPr lang="de-DE" sz="1400" kern="1200">
                          <a:solidFill>
                            <a:schemeClr val="tx1"/>
                          </a:solidFill>
                          <a:latin typeface="+mn-lt"/>
                          <a:ea typeface="+mn-ea"/>
                          <a:cs typeface="+mn-cs"/>
                        </a:rPr>
                        <a:t>Malin</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2003.6.23</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W </a:t>
                      </a:r>
                      <a:r>
                        <a:rPr lang="zh-CN" altLang="de-DE" sz="1400" kern="1200" dirty="0">
                          <a:solidFill>
                            <a:schemeClr val="tx1"/>
                          </a:solidFill>
                          <a:latin typeface="+mn-lt"/>
                          <a:ea typeface="+mn-ea"/>
                          <a:cs typeface="+mn-cs"/>
                        </a:rPr>
                        <a:t>女</a:t>
                      </a:r>
                    </a:p>
                  </a:txBody>
                  <a:tcPr marL="4763" marR="4763" marT="4763" marB="0" anchor="b"/>
                </a:tc>
                <a:extLst>
                  <a:ext uri="{0D108BD9-81ED-4DB2-BD59-A6C34878D82A}">
                    <a16:rowId xmlns:a16="http://schemas.microsoft.com/office/drawing/2014/main" xmlns="" val="1181634453"/>
                  </a:ext>
                </a:extLst>
              </a:tr>
              <a:tr h="370840">
                <a:tc>
                  <a:txBody>
                    <a:bodyPr/>
                    <a:lstStyle/>
                    <a:p>
                      <a:pPr marL="0" algn="l" defTabSz="914400" rtl="0" eaLnBrk="1" fontAlgn="b" latinLnBrk="0" hangingPunct="1"/>
                      <a:r>
                        <a:rPr lang="de-DE" sz="1400" kern="1200">
                          <a:solidFill>
                            <a:schemeClr val="tx1"/>
                          </a:solidFill>
                          <a:latin typeface="+mn-lt"/>
                          <a:ea typeface="+mn-ea"/>
                          <a:cs typeface="+mn-cs"/>
                        </a:rPr>
                        <a:t>Göhler</a:t>
                      </a:r>
                    </a:p>
                  </a:txBody>
                  <a:tcPr marL="4763" marR="4763" marT="4763" marB="0" anchor="b"/>
                </a:tc>
                <a:tc>
                  <a:txBody>
                    <a:bodyPr/>
                    <a:lstStyle/>
                    <a:p>
                      <a:pPr marL="0" algn="l" defTabSz="914400" rtl="0" eaLnBrk="1" fontAlgn="b" latinLnBrk="0" hangingPunct="1"/>
                      <a:r>
                        <a:rPr lang="de-DE" sz="1400" kern="1200">
                          <a:solidFill>
                            <a:schemeClr val="tx1"/>
                          </a:solidFill>
                          <a:latin typeface="+mn-lt"/>
                          <a:ea typeface="+mn-ea"/>
                          <a:cs typeface="+mn-cs"/>
                        </a:rPr>
                        <a:t>Maja</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2003.1.26</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W </a:t>
                      </a:r>
                      <a:r>
                        <a:rPr lang="zh-CN" altLang="de-DE" sz="1400" kern="1200" dirty="0">
                          <a:solidFill>
                            <a:schemeClr val="tx1"/>
                          </a:solidFill>
                          <a:latin typeface="+mn-lt"/>
                          <a:ea typeface="+mn-ea"/>
                          <a:cs typeface="+mn-cs"/>
                        </a:rPr>
                        <a:t>女</a:t>
                      </a:r>
                    </a:p>
                  </a:txBody>
                  <a:tcPr marL="4763" marR="4763" marT="4763" marB="0" anchor="b"/>
                </a:tc>
                <a:extLst>
                  <a:ext uri="{0D108BD9-81ED-4DB2-BD59-A6C34878D82A}">
                    <a16:rowId xmlns:a16="http://schemas.microsoft.com/office/drawing/2014/main" xmlns="" val="920892681"/>
                  </a:ext>
                </a:extLst>
              </a:tr>
              <a:tr h="370840">
                <a:tc>
                  <a:txBody>
                    <a:bodyPr/>
                    <a:lstStyle/>
                    <a:p>
                      <a:pPr marL="0" algn="l" defTabSz="914400" rtl="0" eaLnBrk="1" fontAlgn="b" latinLnBrk="0" hangingPunct="1"/>
                      <a:r>
                        <a:rPr lang="de-DE" sz="1400" kern="1200">
                          <a:solidFill>
                            <a:schemeClr val="tx1"/>
                          </a:solidFill>
                          <a:latin typeface="+mn-lt"/>
                          <a:ea typeface="+mn-ea"/>
                          <a:cs typeface="+mn-cs"/>
                        </a:rPr>
                        <a:t>Kochte</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Leonie </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2004.4.25</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W </a:t>
                      </a:r>
                      <a:r>
                        <a:rPr lang="zh-CN" altLang="de-DE" sz="1400" kern="1200" dirty="0">
                          <a:solidFill>
                            <a:schemeClr val="tx1"/>
                          </a:solidFill>
                          <a:latin typeface="+mn-lt"/>
                          <a:ea typeface="+mn-ea"/>
                          <a:cs typeface="+mn-cs"/>
                        </a:rPr>
                        <a:t>女</a:t>
                      </a:r>
                    </a:p>
                  </a:txBody>
                  <a:tcPr marL="4763" marR="4763" marT="4763" marB="0" anchor="b"/>
                </a:tc>
                <a:extLst>
                  <a:ext uri="{0D108BD9-81ED-4DB2-BD59-A6C34878D82A}">
                    <a16:rowId xmlns:a16="http://schemas.microsoft.com/office/drawing/2014/main" xmlns="" val="3841248331"/>
                  </a:ext>
                </a:extLst>
              </a:tr>
              <a:tr h="370840">
                <a:tc>
                  <a:txBody>
                    <a:bodyPr/>
                    <a:lstStyle/>
                    <a:p>
                      <a:pPr marL="0" algn="l" defTabSz="914400" rtl="0" eaLnBrk="1" fontAlgn="b" latinLnBrk="0" hangingPunct="1"/>
                      <a:r>
                        <a:rPr lang="de-DE" sz="1400" kern="1200" dirty="0">
                          <a:solidFill>
                            <a:schemeClr val="tx1"/>
                          </a:solidFill>
                          <a:latin typeface="+mn-lt"/>
                          <a:ea typeface="+mn-ea"/>
                          <a:cs typeface="+mn-cs"/>
                        </a:rPr>
                        <a:t>Neumüller</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Julian Paul </a:t>
                      </a: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2003.6.16</a:t>
                      </a:r>
                    </a:p>
                  </a:txBody>
                  <a:tcPr marL="4763" marR="4763" marT="4763" marB="0" anchor="b"/>
                </a:tc>
                <a:tc>
                  <a:txBody>
                    <a:bodyPr/>
                    <a:lstStyle/>
                    <a:p>
                      <a:pPr marL="0" algn="l" defTabSz="914400" rtl="0" eaLnBrk="1" fontAlgn="b" latinLnBrk="0" hangingPunct="1"/>
                      <a:r>
                        <a:rPr lang="de-DE" altLang="zh-CN" sz="1400" kern="1200" dirty="0">
                          <a:solidFill>
                            <a:schemeClr val="tx1"/>
                          </a:solidFill>
                          <a:latin typeface="+mn-lt"/>
                          <a:ea typeface="+mn-ea"/>
                          <a:cs typeface="+mn-cs"/>
                        </a:rPr>
                        <a:t>M </a:t>
                      </a:r>
                      <a:r>
                        <a:rPr lang="zh-CN" altLang="de-DE" sz="1400" kern="1200" dirty="0">
                          <a:solidFill>
                            <a:schemeClr val="tx1"/>
                          </a:solidFill>
                          <a:latin typeface="+mn-lt"/>
                          <a:ea typeface="+mn-ea"/>
                          <a:cs typeface="+mn-cs"/>
                        </a:rPr>
                        <a:t>男</a:t>
                      </a:r>
                    </a:p>
                  </a:txBody>
                  <a:tcPr marL="4763" marR="4763" marT="4763" marB="0" anchor="b"/>
                </a:tc>
                <a:extLst>
                  <a:ext uri="{0D108BD9-81ED-4DB2-BD59-A6C34878D82A}">
                    <a16:rowId xmlns:a16="http://schemas.microsoft.com/office/drawing/2014/main" xmlns="" val="2325023812"/>
                  </a:ext>
                </a:extLst>
              </a:tr>
            </a:tbl>
          </a:graphicData>
        </a:graphic>
      </p:graphicFrame>
      <p:graphicFrame>
        <p:nvGraphicFramePr>
          <p:cNvPr id="7" name="Tabelle 6">
            <a:extLst>
              <a:ext uri="{FF2B5EF4-FFF2-40B4-BE49-F238E27FC236}">
                <a16:creationId xmlns:a16="http://schemas.microsoft.com/office/drawing/2014/main" xmlns="" id="{80B2F3D2-BF3E-4199-A2BF-EE7BFB4E32F6}"/>
              </a:ext>
            </a:extLst>
          </p:cNvPr>
          <p:cNvGraphicFramePr>
            <a:graphicFrameLocks noGrp="1"/>
          </p:cNvGraphicFramePr>
          <p:nvPr>
            <p:extLst>
              <p:ext uri="{D42A27DB-BD31-4B8C-83A1-F6EECF244321}">
                <p14:modId xmlns:p14="http://schemas.microsoft.com/office/powerpoint/2010/main" xmlns="" val="2128693977"/>
              </p:ext>
            </p:extLst>
          </p:nvPr>
        </p:nvGraphicFramePr>
        <p:xfrm>
          <a:off x="6287247" y="2368146"/>
          <a:ext cx="4517015" cy="3855720"/>
        </p:xfrm>
        <a:graphic>
          <a:graphicData uri="http://schemas.openxmlformats.org/drawingml/2006/table">
            <a:tbl>
              <a:tblPr firstRow="1" bandRow="1">
                <a:tableStyleId>{5940675A-B579-460E-94D1-54222C63F5DA}</a:tableStyleId>
              </a:tblPr>
              <a:tblGrid>
                <a:gridCol w="1027710">
                  <a:extLst>
                    <a:ext uri="{9D8B030D-6E8A-4147-A177-3AD203B41FA5}">
                      <a16:colId xmlns:a16="http://schemas.microsoft.com/office/drawing/2014/main" xmlns="" val="946567260"/>
                    </a:ext>
                  </a:extLst>
                </a:gridCol>
                <a:gridCol w="1144402">
                  <a:extLst>
                    <a:ext uri="{9D8B030D-6E8A-4147-A177-3AD203B41FA5}">
                      <a16:colId xmlns:a16="http://schemas.microsoft.com/office/drawing/2014/main" xmlns="" val="2101416571"/>
                    </a:ext>
                  </a:extLst>
                </a:gridCol>
                <a:gridCol w="1284648">
                  <a:extLst>
                    <a:ext uri="{9D8B030D-6E8A-4147-A177-3AD203B41FA5}">
                      <a16:colId xmlns:a16="http://schemas.microsoft.com/office/drawing/2014/main" xmlns="" val="936941695"/>
                    </a:ext>
                  </a:extLst>
                </a:gridCol>
                <a:gridCol w="1060255">
                  <a:extLst>
                    <a:ext uri="{9D8B030D-6E8A-4147-A177-3AD203B41FA5}">
                      <a16:colId xmlns:a16="http://schemas.microsoft.com/office/drawing/2014/main" xmlns="" val="3740472928"/>
                    </a:ext>
                  </a:extLst>
                </a:gridCol>
              </a:tblGrid>
              <a:tr h="370840">
                <a:tc>
                  <a:txBody>
                    <a:bodyPr/>
                    <a:lstStyle/>
                    <a:p>
                      <a:pPr marL="0" algn="l" defTabSz="914400" rtl="0" eaLnBrk="1" fontAlgn="b" latinLnBrk="0" hangingPunct="1"/>
                      <a:r>
                        <a:rPr lang="zh-CN" altLang="de-DE" sz="1400" kern="1200" dirty="0">
                          <a:solidFill>
                            <a:schemeClr val="tx1"/>
                          </a:solidFill>
                          <a:latin typeface="+mn-lt"/>
                          <a:ea typeface="+mn-ea"/>
                          <a:cs typeface="+mn-cs"/>
                        </a:rPr>
                        <a:t>姓名</a:t>
                      </a:r>
                      <a:endParaRPr lang="de-DE" sz="1400" kern="1200" dirty="0">
                        <a:solidFill>
                          <a:schemeClr val="tx1"/>
                        </a:solidFill>
                        <a:latin typeface="+mn-lt"/>
                        <a:ea typeface="+mn-ea"/>
                        <a:cs typeface="+mn-cs"/>
                      </a:endParaRPr>
                    </a:p>
                  </a:txBody>
                  <a:tcPr>
                    <a:solidFill>
                      <a:schemeClr val="bg2">
                        <a:lumMod val="90000"/>
                      </a:schemeClr>
                    </a:solidFill>
                  </a:tcPr>
                </a:tc>
                <a:tc>
                  <a:txBody>
                    <a:bodyPr/>
                    <a:lstStyle/>
                    <a:p>
                      <a:pPr marL="0" algn="l" defTabSz="914400" rtl="0" eaLnBrk="1" fontAlgn="b" latinLnBrk="0" hangingPunct="1"/>
                      <a:r>
                        <a:rPr lang="de-DE" sz="1400" kern="1200" dirty="0">
                          <a:solidFill>
                            <a:schemeClr val="tx1"/>
                          </a:solidFill>
                          <a:latin typeface="+mn-lt"/>
                          <a:ea typeface="+mn-ea"/>
                          <a:cs typeface="+mn-cs"/>
                        </a:rPr>
                        <a:t>Nachname-Vorname </a:t>
                      </a:r>
                    </a:p>
                  </a:txBody>
                  <a:tcPr>
                    <a:solidFill>
                      <a:schemeClr val="bg2">
                        <a:lumMod val="90000"/>
                      </a:schemeClr>
                    </a:solidFill>
                  </a:tcPr>
                </a:tc>
                <a:tc>
                  <a:txBody>
                    <a:bodyPr/>
                    <a:lstStyle/>
                    <a:p>
                      <a:pPr marL="0" algn="l" defTabSz="914400" rtl="0" eaLnBrk="1" fontAlgn="b" latinLnBrk="0" hangingPunct="1"/>
                      <a:r>
                        <a:rPr lang="de-DE" sz="1400" kern="1200" dirty="0">
                          <a:solidFill>
                            <a:schemeClr val="tx1"/>
                          </a:solidFill>
                          <a:latin typeface="+mn-lt"/>
                          <a:ea typeface="+mn-ea"/>
                          <a:cs typeface="+mn-cs"/>
                        </a:rPr>
                        <a:t>Geburtsdatum</a:t>
                      </a:r>
                    </a:p>
                    <a:p>
                      <a:pPr marL="0" algn="l" defTabSz="914400" rtl="0" eaLnBrk="1" fontAlgn="b" latinLnBrk="0" hangingPunct="1"/>
                      <a:r>
                        <a:rPr lang="zh-CN" altLang="de-DE" sz="1400" kern="1200" dirty="0">
                          <a:solidFill>
                            <a:schemeClr val="tx1"/>
                          </a:solidFill>
                          <a:latin typeface="+mn-lt"/>
                          <a:ea typeface="+mn-ea"/>
                          <a:cs typeface="+mn-cs"/>
                        </a:rPr>
                        <a:t>生日</a:t>
                      </a:r>
                      <a:endParaRPr lang="de-DE" sz="1400" kern="1200" dirty="0">
                        <a:solidFill>
                          <a:schemeClr val="tx1"/>
                        </a:solidFill>
                        <a:latin typeface="+mn-lt"/>
                        <a:ea typeface="+mn-ea"/>
                        <a:cs typeface="+mn-cs"/>
                      </a:endParaRPr>
                    </a:p>
                  </a:txBody>
                  <a:tcPr>
                    <a:solidFill>
                      <a:schemeClr val="bg2">
                        <a:lumMod val="90000"/>
                      </a:schemeClr>
                    </a:solidFill>
                  </a:tcPr>
                </a:tc>
                <a:tc>
                  <a:txBody>
                    <a:bodyPr/>
                    <a:lstStyle/>
                    <a:p>
                      <a:pPr marL="0" algn="l" defTabSz="914400" rtl="0" eaLnBrk="1" fontAlgn="b" latinLnBrk="0" hangingPunct="1"/>
                      <a:r>
                        <a:rPr lang="de-DE" sz="1400" kern="1200" dirty="0">
                          <a:solidFill>
                            <a:schemeClr val="tx1"/>
                          </a:solidFill>
                          <a:latin typeface="+mn-lt"/>
                          <a:ea typeface="+mn-ea"/>
                          <a:cs typeface="+mn-cs"/>
                        </a:rPr>
                        <a:t>Geschlecht</a:t>
                      </a:r>
                    </a:p>
                    <a:p>
                      <a:pPr marL="0" algn="l" defTabSz="914400" rtl="0" eaLnBrk="1" fontAlgn="b" latinLnBrk="0" hangingPunct="1"/>
                      <a:r>
                        <a:rPr lang="zh-CN" altLang="de-DE" sz="1400" kern="1200" dirty="0">
                          <a:solidFill>
                            <a:schemeClr val="tx1"/>
                          </a:solidFill>
                          <a:latin typeface="+mn-lt"/>
                          <a:ea typeface="+mn-ea"/>
                          <a:cs typeface="+mn-cs"/>
                        </a:rPr>
                        <a:t>性别</a:t>
                      </a:r>
                      <a:endParaRPr lang="de-DE" sz="1400" kern="1200" dirty="0">
                        <a:solidFill>
                          <a:schemeClr val="tx1"/>
                        </a:solidFill>
                        <a:latin typeface="+mn-lt"/>
                        <a:ea typeface="+mn-ea"/>
                        <a:cs typeface="+mn-cs"/>
                      </a:endParaRPr>
                    </a:p>
                  </a:txBody>
                  <a:tcPr>
                    <a:solidFill>
                      <a:schemeClr val="bg2">
                        <a:lumMod val="90000"/>
                      </a:schemeClr>
                    </a:solidFill>
                  </a:tcPr>
                </a:tc>
                <a:extLst>
                  <a:ext uri="{0D108BD9-81ED-4DB2-BD59-A6C34878D82A}">
                    <a16:rowId xmlns:a16="http://schemas.microsoft.com/office/drawing/2014/main" xmlns="" val="856129104"/>
                  </a:ext>
                </a:extLst>
              </a:tr>
              <a:tr h="370840">
                <a:tc>
                  <a:txBody>
                    <a:bodyPr/>
                    <a:lstStyle/>
                    <a:p>
                      <a:pPr marL="0" algn="l" defTabSz="914400" rtl="0" eaLnBrk="1" fontAlgn="b" latinLnBrk="0" hangingPunct="1"/>
                      <a:r>
                        <a:rPr lang="zh-CN" altLang="de-DE" sz="1400" kern="1200" dirty="0">
                          <a:solidFill>
                            <a:schemeClr val="tx1"/>
                          </a:solidFill>
                          <a:latin typeface="+mn-lt"/>
                          <a:ea typeface="+mn-ea"/>
                          <a:cs typeface="+mn-cs"/>
                        </a:rPr>
                        <a:t>董雨桐</a:t>
                      </a:r>
                      <a:endParaRPr lang="de-DE" sz="1400" kern="1200" dirty="0">
                        <a:solidFill>
                          <a:schemeClr val="tx1"/>
                        </a:solidFill>
                        <a:latin typeface="+mn-lt"/>
                        <a:ea typeface="+mn-ea"/>
                        <a:cs typeface="+mn-cs"/>
                      </a:endParaRP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Dong </a:t>
                      </a:r>
                      <a:r>
                        <a:rPr lang="de-DE" sz="1400" kern="1200" dirty="0" err="1">
                          <a:solidFill>
                            <a:schemeClr val="tx1"/>
                          </a:solidFill>
                          <a:latin typeface="+mn-lt"/>
                          <a:ea typeface="+mn-ea"/>
                          <a:cs typeface="+mn-cs"/>
                        </a:rPr>
                        <a:t>Yutong</a:t>
                      </a:r>
                      <a:endParaRPr lang="de-DE" sz="1400" kern="1200" dirty="0">
                        <a:solidFill>
                          <a:schemeClr val="tx1"/>
                        </a:solidFill>
                        <a:latin typeface="+mn-lt"/>
                        <a:ea typeface="+mn-ea"/>
                        <a:cs typeface="+mn-cs"/>
                      </a:endParaRPr>
                    </a:p>
                  </a:txBody>
                  <a:tcPr marL="4763" marR="4763" marT="4763" marB="0" anchor="b"/>
                </a:tc>
                <a:tc>
                  <a:txBody>
                    <a:bodyPr/>
                    <a:lstStyle/>
                    <a:p>
                      <a:pPr algn="l" fontAlgn="b"/>
                      <a:r>
                        <a:rPr lang="de-DE" sz="1400" kern="1200" dirty="0">
                          <a:solidFill>
                            <a:schemeClr val="tx1"/>
                          </a:solidFill>
                          <a:latin typeface="+mn-lt"/>
                          <a:ea typeface="+mn-ea"/>
                          <a:cs typeface="+mn-cs"/>
                        </a:rPr>
                        <a:t>2006.11.27</a:t>
                      </a:r>
                    </a:p>
                  </a:txBody>
                  <a:tcPr marL="4763" marR="4763" marT="4763" marB="0" anchor="b"/>
                </a:tc>
                <a:tc>
                  <a:txBody>
                    <a:bodyPr/>
                    <a:lstStyle/>
                    <a:p>
                      <a:pPr algn="l" fontAlgn="b"/>
                      <a:r>
                        <a:rPr lang="zh-CN" altLang="de-DE" sz="1400" kern="1200" dirty="0">
                          <a:solidFill>
                            <a:schemeClr val="tx1"/>
                          </a:solidFill>
                          <a:latin typeface="+mn-lt"/>
                          <a:ea typeface="+mn-ea"/>
                          <a:cs typeface="+mn-cs"/>
                        </a:rPr>
                        <a:t>女 </a:t>
                      </a:r>
                      <a:r>
                        <a:rPr lang="de-DE" sz="1400" kern="1200" dirty="0">
                          <a:solidFill>
                            <a:schemeClr val="tx1"/>
                          </a:solidFill>
                          <a:latin typeface="+mn-lt"/>
                          <a:ea typeface="+mn-ea"/>
                          <a:cs typeface="+mn-cs"/>
                        </a:rPr>
                        <a:t>W</a:t>
                      </a:r>
                    </a:p>
                  </a:txBody>
                  <a:tcPr marL="4763" marR="4763" marT="4763" marB="0" anchor="b"/>
                </a:tc>
                <a:extLst>
                  <a:ext uri="{0D108BD9-81ED-4DB2-BD59-A6C34878D82A}">
                    <a16:rowId xmlns:a16="http://schemas.microsoft.com/office/drawing/2014/main" xmlns="" val="946671959"/>
                  </a:ext>
                </a:extLst>
              </a:tr>
              <a:tr h="370840">
                <a:tc>
                  <a:txBody>
                    <a:bodyPr/>
                    <a:lstStyle/>
                    <a:p>
                      <a:pPr marL="0" algn="l" defTabSz="914400" rtl="0" eaLnBrk="1" fontAlgn="b" latinLnBrk="0" hangingPunct="1"/>
                      <a:r>
                        <a:rPr lang="zh-CN" altLang="de-DE" sz="1400" kern="1200" dirty="0">
                          <a:solidFill>
                            <a:schemeClr val="tx1"/>
                          </a:solidFill>
                          <a:latin typeface="+mn-lt"/>
                          <a:ea typeface="+mn-ea"/>
                          <a:cs typeface="+mn-cs"/>
                        </a:rPr>
                        <a:t>王泽垕</a:t>
                      </a:r>
                      <a:endParaRPr lang="de-DE" sz="1400" kern="1200" dirty="0">
                        <a:solidFill>
                          <a:schemeClr val="tx1"/>
                        </a:solidFill>
                        <a:latin typeface="+mn-lt"/>
                        <a:ea typeface="+mn-ea"/>
                        <a:cs typeface="+mn-cs"/>
                      </a:endParaRP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Wang </a:t>
                      </a:r>
                      <a:r>
                        <a:rPr lang="de-DE" sz="1400" kern="1200" dirty="0" err="1">
                          <a:solidFill>
                            <a:schemeClr val="tx1"/>
                          </a:solidFill>
                          <a:latin typeface="+mn-lt"/>
                          <a:ea typeface="+mn-ea"/>
                          <a:cs typeface="+mn-cs"/>
                        </a:rPr>
                        <a:t>Zehou</a:t>
                      </a:r>
                      <a:endParaRPr lang="de-DE" sz="1400" kern="1200" dirty="0">
                        <a:solidFill>
                          <a:schemeClr val="tx1"/>
                        </a:solidFill>
                        <a:latin typeface="+mn-lt"/>
                        <a:ea typeface="+mn-ea"/>
                        <a:cs typeface="+mn-cs"/>
                      </a:endParaRPr>
                    </a:p>
                  </a:txBody>
                  <a:tcPr marL="4763" marR="4763" marT="4763" marB="0" anchor="b"/>
                </a:tc>
                <a:tc>
                  <a:txBody>
                    <a:bodyPr/>
                    <a:lstStyle/>
                    <a:p>
                      <a:pPr algn="l" fontAlgn="b"/>
                      <a:r>
                        <a:rPr lang="de-DE" sz="1400" kern="1200" dirty="0">
                          <a:solidFill>
                            <a:schemeClr val="tx1"/>
                          </a:solidFill>
                          <a:latin typeface="+mn-lt"/>
                          <a:ea typeface="+mn-ea"/>
                          <a:cs typeface="+mn-cs"/>
                        </a:rPr>
                        <a:t>2005.10.24</a:t>
                      </a:r>
                    </a:p>
                  </a:txBody>
                  <a:tcPr marL="4763" marR="4763" marT="4763" marB="0" anchor="b"/>
                </a:tc>
                <a:tc>
                  <a:txBody>
                    <a:bodyPr/>
                    <a:lstStyle/>
                    <a:p>
                      <a:pPr algn="l" fontAlgn="b"/>
                      <a:r>
                        <a:rPr lang="zh-CN" altLang="de-DE" sz="1400" kern="1200">
                          <a:solidFill>
                            <a:schemeClr val="tx1"/>
                          </a:solidFill>
                          <a:latin typeface="+mn-lt"/>
                          <a:ea typeface="+mn-ea"/>
                          <a:cs typeface="+mn-cs"/>
                        </a:rPr>
                        <a:t>男 </a:t>
                      </a:r>
                      <a:r>
                        <a:rPr lang="de-DE" sz="1400" kern="1200">
                          <a:solidFill>
                            <a:schemeClr val="tx1"/>
                          </a:solidFill>
                          <a:latin typeface="+mn-lt"/>
                          <a:ea typeface="+mn-ea"/>
                          <a:cs typeface="+mn-cs"/>
                        </a:rPr>
                        <a:t>M</a:t>
                      </a:r>
                    </a:p>
                  </a:txBody>
                  <a:tcPr marL="4763" marR="4763" marT="4763" marB="0" anchor="b"/>
                </a:tc>
                <a:extLst>
                  <a:ext uri="{0D108BD9-81ED-4DB2-BD59-A6C34878D82A}">
                    <a16:rowId xmlns:a16="http://schemas.microsoft.com/office/drawing/2014/main" xmlns="" val="941741630"/>
                  </a:ext>
                </a:extLst>
              </a:tr>
              <a:tr h="370840">
                <a:tc>
                  <a:txBody>
                    <a:bodyPr/>
                    <a:lstStyle/>
                    <a:p>
                      <a:pPr marL="0" algn="l" defTabSz="914400" rtl="0" eaLnBrk="1" fontAlgn="b" latinLnBrk="0" hangingPunct="1"/>
                      <a:r>
                        <a:rPr lang="zh-CN" altLang="de-DE" sz="1400" kern="1200" dirty="0">
                          <a:solidFill>
                            <a:schemeClr val="tx1"/>
                          </a:solidFill>
                          <a:latin typeface="+mn-lt"/>
                          <a:ea typeface="+mn-ea"/>
                          <a:cs typeface="+mn-cs"/>
                        </a:rPr>
                        <a:t>陈一宁</a:t>
                      </a:r>
                      <a:endParaRPr lang="de-DE" sz="1400" kern="1200" dirty="0">
                        <a:solidFill>
                          <a:schemeClr val="tx1"/>
                        </a:solidFill>
                        <a:latin typeface="+mn-lt"/>
                        <a:ea typeface="+mn-ea"/>
                        <a:cs typeface="+mn-cs"/>
                      </a:endParaRP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Chen </a:t>
                      </a:r>
                      <a:r>
                        <a:rPr lang="de-DE" sz="1400" kern="1200" dirty="0" err="1">
                          <a:solidFill>
                            <a:schemeClr val="tx1"/>
                          </a:solidFill>
                          <a:latin typeface="+mn-lt"/>
                          <a:ea typeface="+mn-ea"/>
                          <a:cs typeface="+mn-cs"/>
                        </a:rPr>
                        <a:t>Yining</a:t>
                      </a:r>
                      <a:endParaRPr lang="de-DE" sz="1400" kern="1200" dirty="0">
                        <a:solidFill>
                          <a:schemeClr val="tx1"/>
                        </a:solidFill>
                        <a:latin typeface="+mn-lt"/>
                        <a:ea typeface="+mn-ea"/>
                        <a:cs typeface="+mn-cs"/>
                      </a:endParaRPr>
                    </a:p>
                  </a:txBody>
                  <a:tcPr marL="4763" marR="4763" marT="4763" marB="0" anchor="b"/>
                </a:tc>
                <a:tc>
                  <a:txBody>
                    <a:bodyPr/>
                    <a:lstStyle/>
                    <a:p>
                      <a:pPr algn="l" fontAlgn="b"/>
                      <a:r>
                        <a:rPr lang="de-DE" sz="1400" kern="1200" dirty="0">
                          <a:solidFill>
                            <a:schemeClr val="tx1"/>
                          </a:solidFill>
                          <a:latin typeface="+mn-lt"/>
                          <a:ea typeface="+mn-ea"/>
                          <a:cs typeface="+mn-cs"/>
                        </a:rPr>
                        <a:t>2006.02.04</a:t>
                      </a:r>
                    </a:p>
                  </a:txBody>
                  <a:tcPr marL="4763" marR="4763" marT="4763" marB="0" anchor="b"/>
                </a:tc>
                <a:tc>
                  <a:txBody>
                    <a:bodyPr/>
                    <a:lstStyle/>
                    <a:p>
                      <a:pPr algn="l" fontAlgn="b"/>
                      <a:r>
                        <a:rPr lang="zh-CN" altLang="de-DE" sz="1400" kern="1200">
                          <a:solidFill>
                            <a:schemeClr val="tx1"/>
                          </a:solidFill>
                          <a:latin typeface="+mn-lt"/>
                          <a:ea typeface="+mn-ea"/>
                          <a:cs typeface="+mn-cs"/>
                        </a:rPr>
                        <a:t>女 </a:t>
                      </a:r>
                      <a:r>
                        <a:rPr lang="de-DE" sz="1400" kern="1200">
                          <a:solidFill>
                            <a:schemeClr val="tx1"/>
                          </a:solidFill>
                          <a:latin typeface="+mn-lt"/>
                          <a:ea typeface="+mn-ea"/>
                          <a:cs typeface="+mn-cs"/>
                        </a:rPr>
                        <a:t>W</a:t>
                      </a:r>
                    </a:p>
                  </a:txBody>
                  <a:tcPr marL="4763" marR="4763" marT="4763" marB="0" anchor="b"/>
                </a:tc>
                <a:extLst>
                  <a:ext uri="{0D108BD9-81ED-4DB2-BD59-A6C34878D82A}">
                    <a16:rowId xmlns:a16="http://schemas.microsoft.com/office/drawing/2014/main" xmlns="" val="3638927994"/>
                  </a:ext>
                </a:extLst>
              </a:tr>
              <a:tr h="370840">
                <a:tc>
                  <a:txBody>
                    <a:bodyPr/>
                    <a:lstStyle/>
                    <a:p>
                      <a:pPr marL="0" algn="l" defTabSz="914400" rtl="0" eaLnBrk="1" fontAlgn="b" latinLnBrk="0" hangingPunct="1"/>
                      <a:r>
                        <a:rPr lang="zh-CN" altLang="de-DE" sz="1400" kern="1200" dirty="0">
                          <a:solidFill>
                            <a:schemeClr val="tx1"/>
                          </a:solidFill>
                          <a:latin typeface="+mn-lt"/>
                          <a:ea typeface="+mn-ea"/>
                          <a:cs typeface="+mn-cs"/>
                        </a:rPr>
                        <a:t>王雅祺</a:t>
                      </a:r>
                      <a:endParaRPr lang="de-DE" sz="1400" kern="1200" dirty="0">
                        <a:solidFill>
                          <a:schemeClr val="tx1"/>
                        </a:solidFill>
                        <a:latin typeface="+mn-lt"/>
                        <a:ea typeface="+mn-ea"/>
                        <a:cs typeface="+mn-cs"/>
                      </a:endParaRPr>
                    </a:p>
                  </a:txBody>
                  <a:tcPr marL="4763" marR="4763" marT="4763" marB="0" anchor="b"/>
                </a:tc>
                <a:tc>
                  <a:txBody>
                    <a:bodyPr/>
                    <a:lstStyle/>
                    <a:p>
                      <a:pPr marL="0" algn="l" defTabSz="914400" rtl="0" eaLnBrk="1" fontAlgn="b" latinLnBrk="0" hangingPunct="1"/>
                      <a:r>
                        <a:rPr lang="zh-CN" altLang="de-DE" sz="1400" kern="1200" dirty="0">
                          <a:solidFill>
                            <a:schemeClr val="tx1"/>
                          </a:solidFill>
                          <a:latin typeface="+mn-lt"/>
                          <a:ea typeface="+mn-ea"/>
                          <a:cs typeface="+mn-cs"/>
                        </a:rPr>
                        <a:t> </a:t>
                      </a:r>
                      <a:r>
                        <a:rPr lang="de-DE" sz="1400" kern="1200" dirty="0">
                          <a:solidFill>
                            <a:schemeClr val="tx1"/>
                          </a:solidFill>
                          <a:latin typeface="+mn-lt"/>
                          <a:ea typeface="+mn-ea"/>
                          <a:cs typeface="+mn-cs"/>
                        </a:rPr>
                        <a:t>Wang </a:t>
                      </a:r>
                      <a:r>
                        <a:rPr lang="de-DE" sz="1400" kern="1200" dirty="0" err="1">
                          <a:solidFill>
                            <a:schemeClr val="tx1"/>
                          </a:solidFill>
                          <a:latin typeface="+mn-lt"/>
                          <a:ea typeface="+mn-ea"/>
                          <a:cs typeface="+mn-cs"/>
                        </a:rPr>
                        <a:t>Yaqi</a:t>
                      </a:r>
                      <a:endParaRPr lang="de-DE" sz="1400" kern="1200" dirty="0">
                        <a:solidFill>
                          <a:schemeClr val="tx1"/>
                        </a:solidFill>
                        <a:latin typeface="+mn-lt"/>
                        <a:ea typeface="+mn-ea"/>
                        <a:cs typeface="+mn-cs"/>
                      </a:endParaRPr>
                    </a:p>
                  </a:txBody>
                  <a:tcPr marL="4763" marR="4763" marT="4763" marB="0" anchor="b"/>
                </a:tc>
                <a:tc>
                  <a:txBody>
                    <a:bodyPr/>
                    <a:lstStyle/>
                    <a:p>
                      <a:pPr algn="l" fontAlgn="b"/>
                      <a:r>
                        <a:rPr lang="de-DE" sz="1400" kern="1200" dirty="0">
                          <a:solidFill>
                            <a:schemeClr val="tx1"/>
                          </a:solidFill>
                          <a:latin typeface="+mn-lt"/>
                          <a:ea typeface="+mn-ea"/>
                          <a:cs typeface="+mn-cs"/>
                        </a:rPr>
                        <a:t>2006.03.15</a:t>
                      </a:r>
                    </a:p>
                  </a:txBody>
                  <a:tcPr marL="4763" marR="4763" marT="4763" marB="0" anchor="b"/>
                </a:tc>
                <a:tc>
                  <a:txBody>
                    <a:bodyPr/>
                    <a:lstStyle/>
                    <a:p>
                      <a:pPr algn="l" fontAlgn="b"/>
                      <a:r>
                        <a:rPr lang="zh-CN" altLang="de-DE" sz="1400" kern="1200" dirty="0">
                          <a:solidFill>
                            <a:schemeClr val="tx1"/>
                          </a:solidFill>
                          <a:latin typeface="+mn-lt"/>
                          <a:ea typeface="+mn-ea"/>
                          <a:cs typeface="+mn-cs"/>
                        </a:rPr>
                        <a:t>女 </a:t>
                      </a:r>
                      <a:r>
                        <a:rPr lang="de-DE" sz="1400" kern="1200" dirty="0">
                          <a:solidFill>
                            <a:schemeClr val="tx1"/>
                          </a:solidFill>
                          <a:latin typeface="+mn-lt"/>
                          <a:ea typeface="+mn-ea"/>
                          <a:cs typeface="+mn-cs"/>
                        </a:rPr>
                        <a:t>W</a:t>
                      </a:r>
                    </a:p>
                  </a:txBody>
                  <a:tcPr marL="4763" marR="4763" marT="4763" marB="0" anchor="b"/>
                </a:tc>
                <a:extLst>
                  <a:ext uri="{0D108BD9-81ED-4DB2-BD59-A6C34878D82A}">
                    <a16:rowId xmlns:a16="http://schemas.microsoft.com/office/drawing/2014/main" xmlns="" val="1477716698"/>
                  </a:ext>
                </a:extLst>
              </a:tr>
              <a:tr h="370840">
                <a:tc>
                  <a:txBody>
                    <a:bodyPr/>
                    <a:lstStyle/>
                    <a:p>
                      <a:pPr marL="0" algn="l" defTabSz="914400" rtl="0" eaLnBrk="1" fontAlgn="b" latinLnBrk="0" hangingPunct="1"/>
                      <a:r>
                        <a:rPr lang="zh-CN" altLang="de-DE" sz="1400" kern="1200" dirty="0">
                          <a:solidFill>
                            <a:schemeClr val="tx1"/>
                          </a:solidFill>
                          <a:latin typeface="+mn-lt"/>
                          <a:ea typeface="+mn-ea"/>
                          <a:cs typeface="+mn-cs"/>
                        </a:rPr>
                        <a:t>贾沐洋</a:t>
                      </a:r>
                      <a:endParaRPr lang="de-DE" sz="1400" kern="1200" dirty="0">
                        <a:solidFill>
                          <a:schemeClr val="tx1"/>
                        </a:solidFill>
                        <a:latin typeface="+mn-lt"/>
                        <a:ea typeface="+mn-ea"/>
                        <a:cs typeface="+mn-cs"/>
                      </a:endParaRP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Jia </a:t>
                      </a:r>
                      <a:r>
                        <a:rPr lang="de-DE" sz="1400" kern="1200" dirty="0" err="1">
                          <a:solidFill>
                            <a:schemeClr val="tx1"/>
                          </a:solidFill>
                          <a:latin typeface="+mn-lt"/>
                          <a:ea typeface="+mn-ea"/>
                          <a:cs typeface="+mn-cs"/>
                        </a:rPr>
                        <a:t>Muyang</a:t>
                      </a:r>
                      <a:endParaRPr lang="de-DE" sz="1400" kern="1200" dirty="0">
                        <a:solidFill>
                          <a:schemeClr val="tx1"/>
                        </a:solidFill>
                        <a:latin typeface="+mn-lt"/>
                        <a:ea typeface="+mn-ea"/>
                        <a:cs typeface="+mn-cs"/>
                      </a:endParaRPr>
                    </a:p>
                  </a:txBody>
                  <a:tcPr marL="4763" marR="4763" marT="4763" marB="0" anchor="b"/>
                </a:tc>
                <a:tc>
                  <a:txBody>
                    <a:bodyPr/>
                    <a:lstStyle/>
                    <a:p>
                      <a:pPr algn="l" fontAlgn="b"/>
                      <a:r>
                        <a:rPr lang="de-DE" sz="1400" kern="1200" dirty="0">
                          <a:solidFill>
                            <a:schemeClr val="tx1"/>
                          </a:solidFill>
                          <a:latin typeface="+mn-lt"/>
                          <a:ea typeface="+mn-ea"/>
                          <a:cs typeface="+mn-cs"/>
                        </a:rPr>
                        <a:t>2004.12.30</a:t>
                      </a:r>
                    </a:p>
                  </a:txBody>
                  <a:tcPr marL="4763" marR="4763" marT="4763" marB="0" anchor="b"/>
                </a:tc>
                <a:tc>
                  <a:txBody>
                    <a:bodyPr/>
                    <a:lstStyle/>
                    <a:p>
                      <a:pPr algn="l" fontAlgn="b"/>
                      <a:r>
                        <a:rPr lang="zh-CN" altLang="de-DE" sz="1400" kern="1200" dirty="0">
                          <a:solidFill>
                            <a:schemeClr val="tx1"/>
                          </a:solidFill>
                          <a:latin typeface="+mn-lt"/>
                          <a:ea typeface="+mn-ea"/>
                          <a:cs typeface="+mn-cs"/>
                        </a:rPr>
                        <a:t>男 </a:t>
                      </a:r>
                      <a:r>
                        <a:rPr lang="de-DE" sz="1400" kern="1200" dirty="0">
                          <a:solidFill>
                            <a:schemeClr val="tx1"/>
                          </a:solidFill>
                          <a:latin typeface="+mn-lt"/>
                          <a:ea typeface="+mn-ea"/>
                          <a:cs typeface="+mn-cs"/>
                        </a:rPr>
                        <a:t>M</a:t>
                      </a:r>
                    </a:p>
                  </a:txBody>
                  <a:tcPr marL="4763" marR="4763" marT="4763" marB="0" anchor="b"/>
                </a:tc>
                <a:extLst>
                  <a:ext uri="{0D108BD9-81ED-4DB2-BD59-A6C34878D82A}">
                    <a16:rowId xmlns:a16="http://schemas.microsoft.com/office/drawing/2014/main" xmlns="" val="1735001470"/>
                  </a:ext>
                </a:extLst>
              </a:tr>
              <a:tr h="370840">
                <a:tc>
                  <a:txBody>
                    <a:bodyPr/>
                    <a:lstStyle/>
                    <a:p>
                      <a:pPr marL="0" algn="l" defTabSz="914400" rtl="0" eaLnBrk="1" fontAlgn="b" latinLnBrk="0" hangingPunct="1"/>
                      <a:r>
                        <a:rPr lang="zh-CN" altLang="de-DE" sz="1400" kern="1200" dirty="0">
                          <a:solidFill>
                            <a:schemeClr val="tx1"/>
                          </a:solidFill>
                          <a:latin typeface="+mn-lt"/>
                          <a:ea typeface="+mn-ea"/>
                          <a:cs typeface="+mn-cs"/>
                        </a:rPr>
                        <a:t>纪祥玉</a:t>
                      </a:r>
                      <a:endParaRPr lang="de-DE" sz="1400" kern="1200" dirty="0">
                        <a:solidFill>
                          <a:schemeClr val="tx1"/>
                        </a:solidFill>
                        <a:latin typeface="+mn-lt"/>
                        <a:ea typeface="+mn-ea"/>
                        <a:cs typeface="+mn-cs"/>
                      </a:endParaRP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Ji </a:t>
                      </a:r>
                      <a:r>
                        <a:rPr lang="de-DE" sz="1400" kern="1200" dirty="0" err="1">
                          <a:solidFill>
                            <a:schemeClr val="tx1"/>
                          </a:solidFill>
                          <a:latin typeface="+mn-lt"/>
                          <a:ea typeface="+mn-ea"/>
                          <a:cs typeface="+mn-cs"/>
                        </a:rPr>
                        <a:t>Xiangyu</a:t>
                      </a:r>
                      <a:endParaRPr lang="de-DE" sz="1400" kern="1200" dirty="0">
                        <a:solidFill>
                          <a:schemeClr val="tx1"/>
                        </a:solidFill>
                        <a:latin typeface="+mn-lt"/>
                        <a:ea typeface="+mn-ea"/>
                        <a:cs typeface="+mn-cs"/>
                      </a:endParaRPr>
                    </a:p>
                  </a:txBody>
                  <a:tcPr marL="4763" marR="4763" marT="4763" marB="0" anchor="b"/>
                </a:tc>
                <a:tc>
                  <a:txBody>
                    <a:bodyPr/>
                    <a:lstStyle/>
                    <a:p>
                      <a:pPr algn="l" fontAlgn="b"/>
                      <a:r>
                        <a:rPr lang="de-DE" sz="1400" kern="1200" dirty="0">
                          <a:solidFill>
                            <a:schemeClr val="tx1"/>
                          </a:solidFill>
                          <a:latin typeface="+mn-lt"/>
                          <a:ea typeface="+mn-ea"/>
                          <a:cs typeface="+mn-cs"/>
                        </a:rPr>
                        <a:t>2004.07.18</a:t>
                      </a:r>
                    </a:p>
                  </a:txBody>
                  <a:tcPr marL="4763" marR="4763" marT="4763" marB="0" anchor="b"/>
                </a:tc>
                <a:tc>
                  <a:txBody>
                    <a:bodyPr/>
                    <a:lstStyle/>
                    <a:p>
                      <a:pPr algn="l" fontAlgn="b"/>
                      <a:r>
                        <a:rPr lang="zh-CN" altLang="de-DE" sz="1400" kern="1200" dirty="0">
                          <a:solidFill>
                            <a:schemeClr val="tx1"/>
                          </a:solidFill>
                          <a:latin typeface="+mn-lt"/>
                          <a:ea typeface="+mn-ea"/>
                          <a:cs typeface="+mn-cs"/>
                        </a:rPr>
                        <a:t>男 </a:t>
                      </a:r>
                      <a:r>
                        <a:rPr lang="de-DE" sz="1400" kern="1200" dirty="0">
                          <a:solidFill>
                            <a:schemeClr val="tx1"/>
                          </a:solidFill>
                          <a:latin typeface="+mn-lt"/>
                          <a:ea typeface="+mn-ea"/>
                          <a:cs typeface="+mn-cs"/>
                        </a:rPr>
                        <a:t>M</a:t>
                      </a:r>
                    </a:p>
                  </a:txBody>
                  <a:tcPr marL="4763" marR="4763" marT="4763" marB="0" anchor="b"/>
                </a:tc>
                <a:extLst>
                  <a:ext uri="{0D108BD9-81ED-4DB2-BD59-A6C34878D82A}">
                    <a16:rowId xmlns:a16="http://schemas.microsoft.com/office/drawing/2014/main" xmlns="" val="2878574712"/>
                  </a:ext>
                </a:extLst>
              </a:tr>
              <a:tr h="370840">
                <a:tc>
                  <a:txBody>
                    <a:bodyPr/>
                    <a:lstStyle/>
                    <a:p>
                      <a:pPr marL="0" algn="l" defTabSz="914400" rtl="0" eaLnBrk="1" fontAlgn="b" latinLnBrk="0" hangingPunct="1"/>
                      <a:r>
                        <a:rPr lang="zh-CN" altLang="de-DE" sz="1400" kern="1200" dirty="0">
                          <a:solidFill>
                            <a:schemeClr val="tx1"/>
                          </a:solidFill>
                          <a:latin typeface="+mn-lt"/>
                          <a:ea typeface="+mn-ea"/>
                          <a:cs typeface="+mn-cs"/>
                        </a:rPr>
                        <a:t>刘博炜</a:t>
                      </a:r>
                      <a:endParaRPr lang="de-DE" sz="1400" kern="1200" dirty="0">
                        <a:solidFill>
                          <a:schemeClr val="tx1"/>
                        </a:solidFill>
                        <a:latin typeface="+mn-lt"/>
                        <a:ea typeface="+mn-ea"/>
                        <a:cs typeface="+mn-cs"/>
                      </a:endParaRP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Liu </a:t>
                      </a:r>
                      <a:r>
                        <a:rPr lang="de-DE" sz="1400" kern="1200" dirty="0" err="1">
                          <a:solidFill>
                            <a:schemeClr val="tx1"/>
                          </a:solidFill>
                          <a:latin typeface="+mn-lt"/>
                          <a:ea typeface="+mn-ea"/>
                          <a:cs typeface="+mn-cs"/>
                        </a:rPr>
                        <a:t>Bowei</a:t>
                      </a:r>
                      <a:endParaRPr lang="de-DE" sz="1400" kern="1200" dirty="0">
                        <a:solidFill>
                          <a:schemeClr val="tx1"/>
                        </a:solidFill>
                        <a:latin typeface="+mn-lt"/>
                        <a:ea typeface="+mn-ea"/>
                        <a:cs typeface="+mn-cs"/>
                      </a:endParaRPr>
                    </a:p>
                  </a:txBody>
                  <a:tcPr marL="4763" marR="4763" marT="4763" marB="0" anchor="b"/>
                </a:tc>
                <a:tc>
                  <a:txBody>
                    <a:bodyPr/>
                    <a:lstStyle/>
                    <a:p>
                      <a:pPr algn="l" fontAlgn="b"/>
                      <a:r>
                        <a:rPr lang="de-DE" sz="1400" kern="1200" dirty="0">
                          <a:solidFill>
                            <a:schemeClr val="tx1"/>
                          </a:solidFill>
                          <a:latin typeface="+mn-lt"/>
                          <a:ea typeface="+mn-ea"/>
                          <a:cs typeface="+mn-cs"/>
                        </a:rPr>
                        <a:t>2005.08.07</a:t>
                      </a:r>
                    </a:p>
                  </a:txBody>
                  <a:tcPr marL="4763" marR="4763" marT="4763" marB="0" anchor="b"/>
                </a:tc>
                <a:tc>
                  <a:txBody>
                    <a:bodyPr/>
                    <a:lstStyle/>
                    <a:p>
                      <a:pPr algn="l" fontAlgn="b"/>
                      <a:r>
                        <a:rPr lang="zh-CN" altLang="de-DE" sz="1400" kern="1200" dirty="0">
                          <a:solidFill>
                            <a:schemeClr val="tx1"/>
                          </a:solidFill>
                          <a:latin typeface="+mn-lt"/>
                          <a:ea typeface="+mn-ea"/>
                          <a:cs typeface="+mn-cs"/>
                        </a:rPr>
                        <a:t>男 </a:t>
                      </a:r>
                      <a:r>
                        <a:rPr lang="de-DE" sz="1400" kern="1200" dirty="0">
                          <a:solidFill>
                            <a:schemeClr val="tx1"/>
                          </a:solidFill>
                          <a:latin typeface="+mn-lt"/>
                          <a:ea typeface="+mn-ea"/>
                          <a:cs typeface="+mn-cs"/>
                        </a:rPr>
                        <a:t>M</a:t>
                      </a:r>
                    </a:p>
                  </a:txBody>
                  <a:tcPr marL="4763" marR="4763" marT="4763" marB="0" anchor="b"/>
                </a:tc>
                <a:extLst>
                  <a:ext uri="{0D108BD9-81ED-4DB2-BD59-A6C34878D82A}">
                    <a16:rowId xmlns:a16="http://schemas.microsoft.com/office/drawing/2014/main" xmlns="" val="2571156994"/>
                  </a:ext>
                </a:extLst>
              </a:tr>
              <a:tr h="370840">
                <a:tc>
                  <a:txBody>
                    <a:bodyPr/>
                    <a:lstStyle/>
                    <a:p>
                      <a:pPr marL="0" algn="l" defTabSz="914400" rtl="0" eaLnBrk="1" fontAlgn="b" latinLnBrk="0" hangingPunct="1"/>
                      <a:r>
                        <a:rPr lang="zh-CN" altLang="de-DE" sz="1400" kern="1200" dirty="0">
                          <a:solidFill>
                            <a:schemeClr val="tx1"/>
                          </a:solidFill>
                          <a:latin typeface="+mn-lt"/>
                          <a:ea typeface="+mn-ea"/>
                          <a:cs typeface="+mn-cs"/>
                        </a:rPr>
                        <a:t>李文扬</a:t>
                      </a:r>
                      <a:endParaRPr lang="de-DE" sz="1400" kern="1200" dirty="0">
                        <a:solidFill>
                          <a:schemeClr val="tx1"/>
                        </a:solidFill>
                        <a:latin typeface="+mn-lt"/>
                        <a:ea typeface="+mn-ea"/>
                        <a:cs typeface="+mn-cs"/>
                      </a:endParaRP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Li </a:t>
                      </a:r>
                      <a:r>
                        <a:rPr lang="de-DE" sz="1400" kern="1200" dirty="0" err="1">
                          <a:solidFill>
                            <a:schemeClr val="tx1"/>
                          </a:solidFill>
                          <a:latin typeface="+mn-lt"/>
                          <a:ea typeface="+mn-ea"/>
                          <a:cs typeface="+mn-cs"/>
                        </a:rPr>
                        <a:t>Wenyang</a:t>
                      </a:r>
                      <a:endParaRPr lang="de-DE" sz="1400" kern="1200" dirty="0">
                        <a:solidFill>
                          <a:schemeClr val="tx1"/>
                        </a:solidFill>
                        <a:latin typeface="+mn-lt"/>
                        <a:ea typeface="+mn-ea"/>
                        <a:cs typeface="+mn-cs"/>
                      </a:endParaRPr>
                    </a:p>
                  </a:txBody>
                  <a:tcPr marL="4763" marR="4763" marT="4763" marB="0" anchor="b"/>
                </a:tc>
                <a:tc>
                  <a:txBody>
                    <a:bodyPr/>
                    <a:lstStyle/>
                    <a:p>
                      <a:pPr algn="l" fontAlgn="b"/>
                      <a:r>
                        <a:rPr lang="de-DE" sz="1400" kern="1200" dirty="0">
                          <a:solidFill>
                            <a:schemeClr val="tx1"/>
                          </a:solidFill>
                          <a:latin typeface="+mn-lt"/>
                          <a:ea typeface="+mn-ea"/>
                          <a:cs typeface="+mn-cs"/>
                        </a:rPr>
                        <a:t>2005.03.09</a:t>
                      </a:r>
                    </a:p>
                  </a:txBody>
                  <a:tcPr marL="4763" marR="4763" marT="4763" marB="0" anchor="b"/>
                </a:tc>
                <a:tc>
                  <a:txBody>
                    <a:bodyPr/>
                    <a:lstStyle/>
                    <a:p>
                      <a:pPr algn="l" fontAlgn="b"/>
                      <a:r>
                        <a:rPr lang="zh-CN" altLang="de-DE" sz="1400" kern="1200" dirty="0">
                          <a:solidFill>
                            <a:schemeClr val="tx1"/>
                          </a:solidFill>
                          <a:latin typeface="+mn-lt"/>
                          <a:ea typeface="+mn-ea"/>
                          <a:cs typeface="+mn-cs"/>
                        </a:rPr>
                        <a:t>女 </a:t>
                      </a:r>
                      <a:r>
                        <a:rPr lang="de-DE" sz="1400" kern="1200" dirty="0">
                          <a:solidFill>
                            <a:schemeClr val="tx1"/>
                          </a:solidFill>
                          <a:latin typeface="+mn-lt"/>
                          <a:ea typeface="+mn-ea"/>
                          <a:cs typeface="+mn-cs"/>
                        </a:rPr>
                        <a:t>W</a:t>
                      </a:r>
                    </a:p>
                  </a:txBody>
                  <a:tcPr marL="4763" marR="4763" marT="4763" marB="0" anchor="b"/>
                </a:tc>
                <a:extLst>
                  <a:ext uri="{0D108BD9-81ED-4DB2-BD59-A6C34878D82A}">
                    <a16:rowId xmlns:a16="http://schemas.microsoft.com/office/drawing/2014/main" xmlns="" val="3267944730"/>
                  </a:ext>
                </a:extLst>
              </a:tr>
              <a:tr h="370840">
                <a:tc>
                  <a:txBody>
                    <a:bodyPr/>
                    <a:lstStyle/>
                    <a:p>
                      <a:pPr marL="0" algn="l" defTabSz="914400" rtl="0" eaLnBrk="1" fontAlgn="b" latinLnBrk="0" hangingPunct="1"/>
                      <a:r>
                        <a:rPr lang="zh-CN" altLang="de-DE" sz="1400" kern="1200" dirty="0">
                          <a:solidFill>
                            <a:schemeClr val="tx1"/>
                          </a:solidFill>
                          <a:latin typeface="+mn-lt"/>
                          <a:ea typeface="+mn-ea"/>
                          <a:cs typeface="+mn-cs"/>
                        </a:rPr>
                        <a:t>张星韵</a:t>
                      </a:r>
                      <a:endParaRPr lang="de-DE" sz="1400" kern="1200" dirty="0">
                        <a:solidFill>
                          <a:schemeClr val="tx1"/>
                        </a:solidFill>
                        <a:latin typeface="+mn-lt"/>
                        <a:ea typeface="+mn-ea"/>
                        <a:cs typeface="+mn-cs"/>
                      </a:endParaRPr>
                    </a:p>
                  </a:txBody>
                  <a:tcPr marL="4763" marR="4763" marT="4763" marB="0" anchor="b"/>
                </a:tc>
                <a:tc>
                  <a:txBody>
                    <a:bodyPr/>
                    <a:lstStyle/>
                    <a:p>
                      <a:pPr marL="0" algn="l" defTabSz="914400" rtl="0" eaLnBrk="1" fontAlgn="b" latinLnBrk="0" hangingPunct="1"/>
                      <a:r>
                        <a:rPr lang="de-DE" sz="1400" kern="1200" dirty="0">
                          <a:solidFill>
                            <a:schemeClr val="tx1"/>
                          </a:solidFill>
                          <a:latin typeface="+mn-lt"/>
                          <a:ea typeface="+mn-ea"/>
                          <a:cs typeface="+mn-cs"/>
                        </a:rPr>
                        <a:t>Zhang </a:t>
                      </a:r>
                      <a:r>
                        <a:rPr lang="de-DE" sz="1400" kern="1200" dirty="0" err="1">
                          <a:solidFill>
                            <a:schemeClr val="tx1"/>
                          </a:solidFill>
                          <a:latin typeface="+mn-lt"/>
                          <a:ea typeface="+mn-ea"/>
                          <a:cs typeface="+mn-cs"/>
                        </a:rPr>
                        <a:t>Xingyun</a:t>
                      </a:r>
                      <a:endParaRPr lang="de-DE" sz="1400" kern="1200" dirty="0">
                        <a:solidFill>
                          <a:schemeClr val="tx1"/>
                        </a:solidFill>
                        <a:latin typeface="+mn-lt"/>
                        <a:ea typeface="+mn-ea"/>
                        <a:cs typeface="+mn-cs"/>
                      </a:endParaRPr>
                    </a:p>
                  </a:txBody>
                  <a:tcPr marL="4763" marR="4763" marT="4763" marB="0" anchor="b"/>
                </a:tc>
                <a:tc>
                  <a:txBody>
                    <a:bodyPr/>
                    <a:lstStyle/>
                    <a:p>
                      <a:pPr algn="l" fontAlgn="b"/>
                      <a:r>
                        <a:rPr lang="de-DE" sz="1400" kern="1200" dirty="0">
                          <a:solidFill>
                            <a:schemeClr val="tx1"/>
                          </a:solidFill>
                          <a:latin typeface="+mn-lt"/>
                          <a:ea typeface="+mn-ea"/>
                          <a:cs typeface="+mn-cs"/>
                        </a:rPr>
                        <a:t>2005.06.22</a:t>
                      </a:r>
                    </a:p>
                  </a:txBody>
                  <a:tcPr marL="4763" marR="4763" marT="4763" marB="0" anchor="b"/>
                </a:tc>
                <a:tc>
                  <a:txBody>
                    <a:bodyPr/>
                    <a:lstStyle/>
                    <a:p>
                      <a:pPr algn="l" fontAlgn="b"/>
                      <a:r>
                        <a:rPr lang="zh-CN" altLang="de-DE" sz="1400" kern="1200" dirty="0">
                          <a:solidFill>
                            <a:schemeClr val="tx1"/>
                          </a:solidFill>
                          <a:latin typeface="+mn-lt"/>
                          <a:ea typeface="+mn-ea"/>
                          <a:cs typeface="+mn-cs"/>
                        </a:rPr>
                        <a:t>男 </a:t>
                      </a:r>
                      <a:r>
                        <a:rPr lang="de-DE" sz="1400" kern="1200" dirty="0">
                          <a:solidFill>
                            <a:schemeClr val="tx1"/>
                          </a:solidFill>
                          <a:latin typeface="+mn-lt"/>
                          <a:ea typeface="+mn-ea"/>
                          <a:cs typeface="+mn-cs"/>
                        </a:rPr>
                        <a:t>M</a:t>
                      </a:r>
                    </a:p>
                  </a:txBody>
                  <a:tcPr marL="4763" marR="4763" marT="4763" marB="0" anchor="b"/>
                </a:tc>
                <a:extLst>
                  <a:ext uri="{0D108BD9-81ED-4DB2-BD59-A6C34878D82A}">
                    <a16:rowId xmlns:a16="http://schemas.microsoft.com/office/drawing/2014/main" xmlns="" val="1082196623"/>
                  </a:ext>
                </a:extLst>
              </a:tr>
            </a:tbl>
          </a:graphicData>
        </a:graphic>
      </p:graphicFrame>
    </p:spTree>
    <p:extLst>
      <p:ext uri="{BB962C8B-B14F-4D97-AF65-F5344CB8AC3E}">
        <p14:creationId xmlns:p14="http://schemas.microsoft.com/office/powerpoint/2010/main" xmlns="" val="103795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8ACFB418-D15A-4748-BB53-687ACD5AFCCD}"/>
              </a:ext>
            </a:extLst>
          </p:cNvPr>
          <p:cNvSpPr/>
          <p:nvPr/>
        </p:nvSpPr>
        <p:spPr>
          <a:xfrm>
            <a:off x="227596" y="319254"/>
            <a:ext cx="5868403" cy="400110"/>
          </a:xfrm>
          <a:prstGeom prst="rect">
            <a:avLst/>
          </a:prstGeom>
        </p:spPr>
        <p:txBody>
          <a:bodyPr wrap="square">
            <a:spAutoFit/>
          </a:bodyPr>
          <a:lstStyle/>
          <a:p>
            <a:pPr>
              <a:spcBef>
                <a:spcPts val="1600"/>
              </a:spcBef>
              <a:spcAft>
                <a:spcPts val="600"/>
              </a:spcAft>
            </a:pPr>
            <a:r>
              <a:rPr lang="de-DE" altLang="zh-CN" sz="2000" b="1" cap="all" dirty="0">
                <a:solidFill>
                  <a:schemeClr val="accent4"/>
                </a:solidFill>
                <a:latin typeface="Gill Sans"/>
                <a:ea typeface="Gill Sans"/>
              </a:rPr>
              <a:t>Themen &amp; ablaufplan </a:t>
            </a:r>
            <a:r>
              <a:rPr lang="zh-CN" altLang="de-DE" sz="2000" b="1" cap="all" dirty="0">
                <a:solidFill>
                  <a:schemeClr val="accent4"/>
                </a:solidFill>
                <a:latin typeface="Gill Sans"/>
                <a:ea typeface="Gill Sans"/>
              </a:rPr>
              <a:t>主题与行程计划</a:t>
            </a:r>
            <a:endParaRPr lang="de-DE" sz="2000" b="1" cap="all" dirty="0">
              <a:solidFill>
                <a:schemeClr val="accent4"/>
              </a:solidFill>
              <a:latin typeface="Gill Sans"/>
              <a:ea typeface="Gill Sans"/>
            </a:endParaRPr>
          </a:p>
        </p:txBody>
      </p:sp>
      <p:sp>
        <p:nvSpPr>
          <p:cNvPr id="10" name="Textfeld 9">
            <a:extLst>
              <a:ext uri="{FF2B5EF4-FFF2-40B4-BE49-F238E27FC236}">
                <a16:creationId xmlns:a16="http://schemas.microsoft.com/office/drawing/2014/main" xmlns="" id="{8F64EFB2-54BE-4381-93D6-62869B4A16F7}"/>
              </a:ext>
            </a:extLst>
          </p:cNvPr>
          <p:cNvSpPr txBox="1"/>
          <p:nvPr/>
        </p:nvSpPr>
        <p:spPr>
          <a:xfrm>
            <a:off x="956939" y="3353025"/>
            <a:ext cx="2605294" cy="1275093"/>
          </a:xfrm>
          <a:prstGeom prst="rect">
            <a:avLst/>
          </a:prstGeom>
          <a:solidFill>
            <a:schemeClr val="accent4">
              <a:lumMod val="60000"/>
              <a:lumOff val="40000"/>
            </a:schemeClr>
          </a:solidFill>
        </p:spPr>
        <p:txBody>
          <a:bodyPr wrap="square" rtlCol="0">
            <a:spAutoFit/>
          </a:bodyPr>
          <a:lstStyle/>
          <a:p>
            <a:r>
              <a:rPr lang="de-DE" altLang="zh-CN" sz="1600" i="1" dirty="0">
                <a:solidFill>
                  <a:srgbClr val="FF0000"/>
                </a:solidFill>
              </a:rPr>
              <a:t>2018.11.27</a:t>
            </a:r>
          </a:p>
          <a:p>
            <a:pPr>
              <a:lnSpc>
                <a:spcPct val="150000"/>
              </a:lnSpc>
            </a:pPr>
            <a:r>
              <a:rPr lang="de-DE" altLang="zh-CN" sz="1400" dirty="0"/>
              <a:t>Abends: Ankunft deutscher Schüler nach Jinan</a:t>
            </a:r>
          </a:p>
          <a:p>
            <a:pPr>
              <a:lnSpc>
                <a:spcPct val="150000"/>
              </a:lnSpc>
            </a:pPr>
            <a:r>
              <a:rPr lang="zh-CN" altLang="de-DE" sz="1400" dirty="0"/>
              <a:t>晚上：德国学生到达济南</a:t>
            </a:r>
            <a:endParaRPr lang="de-DE" sz="1400" dirty="0"/>
          </a:p>
        </p:txBody>
      </p:sp>
      <p:sp>
        <p:nvSpPr>
          <p:cNvPr id="11" name="Textfeld 10">
            <a:extLst>
              <a:ext uri="{FF2B5EF4-FFF2-40B4-BE49-F238E27FC236}">
                <a16:creationId xmlns:a16="http://schemas.microsoft.com/office/drawing/2014/main" xmlns="" id="{794BB0E5-B77F-4714-B052-BD5C8316C9C9}"/>
              </a:ext>
            </a:extLst>
          </p:cNvPr>
          <p:cNvSpPr txBox="1"/>
          <p:nvPr/>
        </p:nvSpPr>
        <p:spPr>
          <a:xfrm>
            <a:off x="4073251" y="3353025"/>
            <a:ext cx="3805677" cy="3214085"/>
          </a:xfrm>
          <a:prstGeom prst="rect">
            <a:avLst/>
          </a:prstGeom>
          <a:solidFill>
            <a:schemeClr val="accent4">
              <a:lumMod val="60000"/>
              <a:lumOff val="40000"/>
            </a:schemeClr>
          </a:solidFill>
        </p:spPr>
        <p:txBody>
          <a:bodyPr wrap="square" rtlCol="0">
            <a:spAutoFit/>
          </a:bodyPr>
          <a:lstStyle/>
          <a:p>
            <a:r>
              <a:rPr lang="de-DE" altLang="zh-CN" sz="1600" i="1" dirty="0">
                <a:solidFill>
                  <a:srgbClr val="FF0000"/>
                </a:solidFill>
              </a:rPr>
              <a:t>2018.11.28 – 12.04</a:t>
            </a:r>
          </a:p>
          <a:p>
            <a:pPr>
              <a:lnSpc>
                <a:spcPct val="150000"/>
              </a:lnSpc>
            </a:pPr>
            <a:r>
              <a:rPr lang="de-DE" altLang="zh-CN" sz="1400" dirty="0"/>
              <a:t>Workshop </a:t>
            </a:r>
            <a:r>
              <a:rPr lang="zh-CN" altLang="de-DE" sz="1400" dirty="0"/>
              <a:t>摄影、选材、制片、加工等课程</a:t>
            </a:r>
            <a:endParaRPr lang="de-DE" altLang="zh-CN" sz="1400" dirty="0"/>
          </a:p>
          <a:p>
            <a:pPr>
              <a:lnSpc>
                <a:spcPct val="150000"/>
              </a:lnSpc>
            </a:pPr>
            <a:r>
              <a:rPr lang="de-DE" altLang="zh-CN" sz="1400" dirty="0"/>
              <a:t>Das Schulleben </a:t>
            </a:r>
            <a:r>
              <a:rPr lang="zh-CN" altLang="de-DE" sz="1400" dirty="0"/>
              <a:t>学习生活拍摄</a:t>
            </a:r>
            <a:endParaRPr lang="de-DE" altLang="zh-CN" sz="1400" dirty="0"/>
          </a:p>
          <a:p>
            <a:pPr>
              <a:lnSpc>
                <a:spcPct val="150000"/>
              </a:lnSpc>
            </a:pPr>
            <a:r>
              <a:rPr lang="de-DE" altLang="zh-CN" sz="1400" dirty="0"/>
              <a:t>Besichtigung der Stadt </a:t>
            </a:r>
            <a:r>
              <a:rPr lang="zh-CN" altLang="de-DE" sz="1400" dirty="0"/>
              <a:t>城市参观和拍摄</a:t>
            </a:r>
            <a:endParaRPr lang="de-DE" altLang="zh-CN" sz="1400" dirty="0"/>
          </a:p>
          <a:p>
            <a:pPr>
              <a:lnSpc>
                <a:spcPct val="150000"/>
              </a:lnSpc>
            </a:pPr>
            <a:r>
              <a:rPr lang="de-DE" altLang="zh-CN" sz="1400" dirty="0"/>
              <a:t>Besichtigung der Fernstation </a:t>
            </a:r>
            <a:r>
              <a:rPr lang="zh-CN" altLang="de-DE" sz="1400" dirty="0"/>
              <a:t>电视台参观</a:t>
            </a:r>
            <a:endParaRPr lang="de-DE" altLang="zh-CN" sz="1400" dirty="0"/>
          </a:p>
          <a:p>
            <a:pPr>
              <a:lnSpc>
                <a:spcPct val="150000"/>
              </a:lnSpc>
            </a:pPr>
            <a:r>
              <a:rPr lang="de-DE" altLang="zh-CN" sz="1400" dirty="0"/>
              <a:t>Gemeinsames Kochen für chinesisches Essen</a:t>
            </a:r>
          </a:p>
          <a:p>
            <a:pPr>
              <a:lnSpc>
                <a:spcPct val="150000"/>
              </a:lnSpc>
            </a:pPr>
            <a:r>
              <a:rPr lang="zh-CN" altLang="de-DE" sz="1400" dirty="0"/>
              <a:t>学做中国菜</a:t>
            </a:r>
            <a:endParaRPr lang="de-DE" altLang="zh-CN" sz="1400" dirty="0"/>
          </a:p>
          <a:p>
            <a:pPr>
              <a:lnSpc>
                <a:spcPct val="150000"/>
              </a:lnSpc>
            </a:pPr>
            <a:r>
              <a:rPr lang="de-DE" altLang="zh-CN" sz="1400" dirty="0"/>
              <a:t>Gemeinsames Kochen für deutsches Essen </a:t>
            </a:r>
          </a:p>
          <a:p>
            <a:pPr>
              <a:lnSpc>
                <a:spcPct val="150000"/>
              </a:lnSpc>
            </a:pPr>
            <a:r>
              <a:rPr lang="zh-CN" altLang="de-DE" sz="1400" dirty="0"/>
              <a:t>学做德国菜</a:t>
            </a:r>
            <a:endParaRPr lang="de-DE" altLang="zh-CN" sz="1400" dirty="0"/>
          </a:p>
          <a:p>
            <a:pPr>
              <a:lnSpc>
                <a:spcPct val="150000"/>
              </a:lnSpc>
            </a:pPr>
            <a:r>
              <a:rPr lang="de-DE" altLang="zh-CN" sz="1400" dirty="0"/>
              <a:t>Und mehr </a:t>
            </a:r>
            <a:r>
              <a:rPr lang="zh-CN" altLang="de-DE" sz="1400" dirty="0"/>
              <a:t>等等</a:t>
            </a:r>
            <a:endParaRPr lang="de-DE" sz="1400" dirty="0"/>
          </a:p>
        </p:txBody>
      </p:sp>
      <p:sp>
        <p:nvSpPr>
          <p:cNvPr id="12" name="Textfeld 11">
            <a:extLst>
              <a:ext uri="{FF2B5EF4-FFF2-40B4-BE49-F238E27FC236}">
                <a16:creationId xmlns:a16="http://schemas.microsoft.com/office/drawing/2014/main" xmlns="" id="{81731BC0-15FC-4929-8AEE-1CB4DF93DBD3}"/>
              </a:ext>
            </a:extLst>
          </p:cNvPr>
          <p:cNvSpPr txBox="1"/>
          <p:nvPr/>
        </p:nvSpPr>
        <p:spPr>
          <a:xfrm>
            <a:off x="8389947" y="3699997"/>
            <a:ext cx="2493096" cy="951927"/>
          </a:xfrm>
          <a:prstGeom prst="rect">
            <a:avLst/>
          </a:prstGeom>
          <a:solidFill>
            <a:schemeClr val="accent4">
              <a:lumMod val="60000"/>
              <a:lumOff val="40000"/>
            </a:schemeClr>
          </a:solidFill>
        </p:spPr>
        <p:txBody>
          <a:bodyPr wrap="square" rtlCol="0">
            <a:spAutoFit/>
          </a:bodyPr>
          <a:lstStyle/>
          <a:p>
            <a:r>
              <a:rPr lang="de-DE" altLang="zh-CN" sz="1600" i="1" dirty="0">
                <a:solidFill>
                  <a:srgbClr val="FF0000"/>
                </a:solidFill>
              </a:rPr>
              <a:t>2018.12.04</a:t>
            </a:r>
          </a:p>
          <a:p>
            <a:pPr>
              <a:lnSpc>
                <a:spcPct val="150000"/>
              </a:lnSpc>
            </a:pPr>
            <a:r>
              <a:rPr lang="de-DE" altLang="zh-CN" sz="1400" dirty="0"/>
              <a:t>Abends: Abschlusspräsentation</a:t>
            </a:r>
          </a:p>
          <a:p>
            <a:pPr>
              <a:lnSpc>
                <a:spcPct val="150000"/>
              </a:lnSpc>
            </a:pPr>
            <a:r>
              <a:rPr lang="zh-CN" altLang="de-DE" sz="1400" dirty="0"/>
              <a:t>晚上：短片作品公开展示</a:t>
            </a:r>
            <a:endParaRPr lang="de-DE" sz="1400" dirty="0"/>
          </a:p>
        </p:txBody>
      </p:sp>
      <p:sp>
        <p:nvSpPr>
          <p:cNvPr id="13" name="Textfeld 12">
            <a:extLst>
              <a:ext uri="{FF2B5EF4-FFF2-40B4-BE49-F238E27FC236}">
                <a16:creationId xmlns:a16="http://schemas.microsoft.com/office/drawing/2014/main" xmlns="" id="{323B5ADE-966C-4DF6-A0A6-A5564CFB28ED}"/>
              </a:ext>
            </a:extLst>
          </p:cNvPr>
          <p:cNvSpPr txBox="1"/>
          <p:nvPr/>
        </p:nvSpPr>
        <p:spPr>
          <a:xfrm>
            <a:off x="5791193" y="1192000"/>
            <a:ext cx="4646332" cy="1815882"/>
          </a:xfrm>
          <a:prstGeom prst="rect">
            <a:avLst/>
          </a:prstGeom>
          <a:noFill/>
        </p:spPr>
        <p:txBody>
          <a:bodyPr wrap="square" rtlCol="0">
            <a:spAutoFit/>
          </a:bodyPr>
          <a:lstStyle/>
          <a:p>
            <a:r>
              <a:rPr lang="zh-CN" altLang="de-DE" sz="1400" dirty="0">
                <a:solidFill>
                  <a:schemeClr val="accent5">
                    <a:lumMod val="75000"/>
                  </a:schemeClr>
                </a:solidFill>
              </a:rPr>
              <a:t>学习与课余生活 </a:t>
            </a:r>
            <a:endParaRPr lang="de-DE" altLang="zh-CN" sz="1400" dirty="0">
              <a:solidFill>
                <a:schemeClr val="accent5">
                  <a:lumMod val="75000"/>
                </a:schemeClr>
              </a:solidFill>
            </a:endParaRPr>
          </a:p>
          <a:p>
            <a:r>
              <a:rPr lang="de-DE" altLang="zh-CN" sz="1400" dirty="0">
                <a:solidFill>
                  <a:schemeClr val="accent5">
                    <a:lumMod val="75000"/>
                  </a:schemeClr>
                </a:solidFill>
              </a:rPr>
              <a:t>Schultag und Freizeit </a:t>
            </a:r>
          </a:p>
          <a:p>
            <a:endParaRPr lang="de-DE" sz="1400" dirty="0">
              <a:solidFill>
                <a:schemeClr val="accent5">
                  <a:lumMod val="75000"/>
                </a:schemeClr>
              </a:solidFill>
            </a:endParaRPr>
          </a:p>
          <a:p>
            <a:r>
              <a:rPr lang="zh-CN" altLang="de-DE" sz="1400" dirty="0">
                <a:solidFill>
                  <a:schemeClr val="accent5">
                    <a:lumMod val="75000"/>
                  </a:schemeClr>
                </a:solidFill>
              </a:rPr>
              <a:t>家乡与异乡 </a:t>
            </a:r>
            <a:endParaRPr lang="de-DE" altLang="zh-CN" sz="1400" dirty="0">
              <a:solidFill>
                <a:schemeClr val="accent5">
                  <a:lumMod val="75000"/>
                </a:schemeClr>
              </a:solidFill>
            </a:endParaRPr>
          </a:p>
          <a:p>
            <a:r>
              <a:rPr lang="de-DE" sz="1400" dirty="0">
                <a:solidFill>
                  <a:schemeClr val="accent5">
                    <a:lumMod val="75000"/>
                  </a:schemeClr>
                </a:solidFill>
              </a:rPr>
              <a:t>Heimat und fremde Stadt</a:t>
            </a:r>
          </a:p>
          <a:p>
            <a:endParaRPr lang="de-DE" sz="1400" dirty="0">
              <a:solidFill>
                <a:schemeClr val="accent5">
                  <a:lumMod val="75000"/>
                </a:schemeClr>
              </a:solidFill>
            </a:endParaRPr>
          </a:p>
          <a:p>
            <a:r>
              <a:rPr lang="zh-CN" altLang="de-DE" sz="1400" dirty="0">
                <a:solidFill>
                  <a:schemeClr val="accent5">
                    <a:lumMod val="75000"/>
                  </a:schemeClr>
                </a:solidFill>
              </a:rPr>
              <a:t>米饭和面包 </a:t>
            </a:r>
            <a:endParaRPr lang="de-DE" altLang="zh-CN" sz="1400" dirty="0">
              <a:solidFill>
                <a:schemeClr val="accent5">
                  <a:lumMod val="75000"/>
                </a:schemeClr>
              </a:solidFill>
            </a:endParaRPr>
          </a:p>
          <a:p>
            <a:r>
              <a:rPr lang="de-DE" sz="1400" dirty="0">
                <a:solidFill>
                  <a:schemeClr val="accent5">
                    <a:lumMod val="75000"/>
                  </a:schemeClr>
                </a:solidFill>
              </a:rPr>
              <a:t>Reis und Brot</a:t>
            </a:r>
            <a:endParaRPr lang="de-DE" sz="1200" dirty="0">
              <a:solidFill>
                <a:schemeClr val="accent5">
                  <a:lumMod val="75000"/>
                </a:schemeClr>
              </a:solidFill>
            </a:endParaRPr>
          </a:p>
        </p:txBody>
      </p:sp>
      <p:sp>
        <p:nvSpPr>
          <p:cNvPr id="15" name="Rechteck 14">
            <a:extLst>
              <a:ext uri="{FF2B5EF4-FFF2-40B4-BE49-F238E27FC236}">
                <a16:creationId xmlns:a16="http://schemas.microsoft.com/office/drawing/2014/main" xmlns="" id="{A2DF93F4-A11E-4EDD-99CA-195CE890559F}"/>
              </a:ext>
            </a:extLst>
          </p:cNvPr>
          <p:cNvSpPr/>
          <p:nvPr/>
        </p:nvSpPr>
        <p:spPr>
          <a:xfrm>
            <a:off x="956939" y="1298397"/>
            <a:ext cx="3514084" cy="792781"/>
          </a:xfrm>
          <a:prstGeom prst="rect">
            <a:avLst/>
          </a:prstGeom>
        </p:spPr>
        <p:txBody>
          <a:bodyPr wrap="square">
            <a:spAutoFit/>
          </a:bodyPr>
          <a:lstStyle/>
          <a:p>
            <a:pPr>
              <a:lnSpc>
                <a:spcPct val="150000"/>
              </a:lnSpc>
            </a:pPr>
            <a:r>
              <a:rPr lang="de-DE" altLang="zh-CN" sz="1600" b="1" dirty="0">
                <a:solidFill>
                  <a:schemeClr val="accent5">
                    <a:lumMod val="75000"/>
                  </a:schemeClr>
                </a:solidFill>
              </a:rPr>
              <a:t>3</a:t>
            </a:r>
            <a:r>
              <a:rPr lang="zh-CN" altLang="de-DE" sz="1600" b="1" dirty="0">
                <a:solidFill>
                  <a:schemeClr val="accent5">
                    <a:lumMod val="75000"/>
                  </a:schemeClr>
                </a:solidFill>
              </a:rPr>
              <a:t>个摄影小组制作</a:t>
            </a:r>
            <a:r>
              <a:rPr lang="de-DE" altLang="zh-CN" sz="1600" b="1" dirty="0">
                <a:solidFill>
                  <a:schemeClr val="accent5">
                    <a:lumMod val="75000"/>
                  </a:schemeClr>
                </a:solidFill>
              </a:rPr>
              <a:t>3</a:t>
            </a:r>
            <a:r>
              <a:rPr lang="zh-CN" altLang="de-DE" sz="1600" b="1" dirty="0">
                <a:solidFill>
                  <a:schemeClr val="accent5">
                    <a:lumMod val="75000"/>
                  </a:schemeClr>
                </a:solidFill>
              </a:rPr>
              <a:t>个主题短片：</a:t>
            </a:r>
            <a:endParaRPr lang="de-DE" altLang="zh-CN" sz="1600" b="1" dirty="0">
              <a:solidFill>
                <a:schemeClr val="accent5">
                  <a:lumMod val="75000"/>
                </a:schemeClr>
              </a:solidFill>
            </a:endParaRPr>
          </a:p>
          <a:p>
            <a:pPr>
              <a:lnSpc>
                <a:spcPct val="150000"/>
              </a:lnSpc>
            </a:pPr>
            <a:r>
              <a:rPr lang="de-DE" altLang="zh-CN" sz="1600" b="1" dirty="0">
                <a:solidFill>
                  <a:schemeClr val="accent5">
                    <a:lumMod val="75000"/>
                  </a:schemeClr>
                </a:solidFill>
              </a:rPr>
              <a:t>3 Gruppen arbeiten an 3 Themen:</a:t>
            </a:r>
          </a:p>
        </p:txBody>
      </p:sp>
      <p:sp>
        <p:nvSpPr>
          <p:cNvPr id="19" name="Interaktive Schaltfläche: Zum Ende wechseln 18">
            <a:hlinkClick r:id="" action="ppaction://noaction" highlightClick="1"/>
            <a:extLst>
              <a:ext uri="{FF2B5EF4-FFF2-40B4-BE49-F238E27FC236}">
                <a16:creationId xmlns:a16="http://schemas.microsoft.com/office/drawing/2014/main" xmlns="" id="{182E0670-1D1F-4F2E-B13B-3D550406BB9A}"/>
              </a:ext>
            </a:extLst>
          </p:cNvPr>
          <p:cNvSpPr/>
          <p:nvPr/>
        </p:nvSpPr>
        <p:spPr>
          <a:xfrm>
            <a:off x="5297529" y="1298397"/>
            <a:ext cx="269271" cy="207563"/>
          </a:xfrm>
          <a:prstGeom prst="actionButtonE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Interaktive Schaltfläche: Zum Ende wechseln 19">
            <a:hlinkClick r:id="" action="ppaction://noaction" highlightClick="1"/>
            <a:extLst>
              <a:ext uri="{FF2B5EF4-FFF2-40B4-BE49-F238E27FC236}">
                <a16:creationId xmlns:a16="http://schemas.microsoft.com/office/drawing/2014/main" xmlns="" id="{BCBA1093-E777-4618-8D4C-A5467A668938}"/>
              </a:ext>
            </a:extLst>
          </p:cNvPr>
          <p:cNvSpPr/>
          <p:nvPr/>
        </p:nvSpPr>
        <p:spPr>
          <a:xfrm>
            <a:off x="5297507" y="1981211"/>
            <a:ext cx="269271" cy="207563"/>
          </a:xfrm>
          <a:prstGeom prst="actionButtonE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Interaktive Schaltfläche: Zum Ende wechseln 20">
            <a:hlinkClick r:id="" action="ppaction://noaction" highlightClick="1"/>
            <a:extLst>
              <a:ext uri="{FF2B5EF4-FFF2-40B4-BE49-F238E27FC236}">
                <a16:creationId xmlns:a16="http://schemas.microsoft.com/office/drawing/2014/main" xmlns="" id="{AF2C7A9A-9B28-423A-BA03-BC4151E3D285}"/>
              </a:ext>
            </a:extLst>
          </p:cNvPr>
          <p:cNvSpPr/>
          <p:nvPr/>
        </p:nvSpPr>
        <p:spPr>
          <a:xfrm>
            <a:off x="5297506" y="2616523"/>
            <a:ext cx="269271" cy="207563"/>
          </a:xfrm>
          <a:prstGeom prst="actionButtonE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xmlns="" id="{34947FAE-7515-4A65-8242-F4FE90191DFA}"/>
              </a:ext>
            </a:extLst>
          </p:cNvPr>
          <p:cNvSpPr txBox="1"/>
          <p:nvPr/>
        </p:nvSpPr>
        <p:spPr>
          <a:xfrm>
            <a:off x="8389948" y="5169961"/>
            <a:ext cx="2493095" cy="1275093"/>
          </a:xfrm>
          <a:prstGeom prst="rect">
            <a:avLst/>
          </a:prstGeom>
          <a:solidFill>
            <a:schemeClr val="accent4">
              <a:lumMod val="60000"/>
              <a:lumOff val="40000"/>
            </a:schemeClr>
          </a:solidFill>
        </p:spPr>
        <p:txBody>
          <a:bodyPr wrap="square" rtlCol="0">
            <a:spAutoFit/>
          </a:bodyPr>
          <a:lstStyle/>
          <a:p>
            <a:r>
              <a:rPr lang="de-DE" altLang="zh-CN" sz="1600" i="1" dirty="0">
                <a:solidFill>
                  <a:srgbClr val="FF0000"/>
                </a:solidFill>
              </a:rPr>
              <a:t>2018.12.05</a:t>
            </a:r>
          </a:p>
          <a:p>
            <a:pPr>
              <a:lnSpc>
                <a:spcPct val="150000"/>
              </a:lnSpc>
            </a:pPr>
            <a:r>
              <a:rPr lang="de-DE" altLang="zh-CN" sz="1400" dirty="0"/>
              <a:t>Morgens: Abfahrt deutscher Schüler nach Peking</a:t>
            </a:r>
          </a:p>
          <a:p>
            <a:pPr>
              <a:lnSpc>
                <a:spcPct val="150000"/>
              </a:lnSpc>
            </a:pPr>
            <a:r>
              <a:rPr lang="zh-CN" altLang="de-DE" sz="1400" dirty="0"/>
              <a:t>早上：德国学生离开济南</a:t>
            </a:r>
            <a:endParaRPr lang="de-DE" sz="1400" dirty="0"/>
          </a:p>
        </p:txBody>
      </p:sp>
    </p:spTree>
    <p:extLst>
      <p:ext uri="{BB962C8B-B14F-4D97-AF65-F5344CB8AC3E}">
        <p14:creationId xmlns:p14="http://schemas.microsoft.com/office/powerpoint/2010/main" xmlns="" val="174843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576CBF27-B386-45CD-B2FC-E2174CC9F6EC}"/>
              </a:ext>
            </a:extLst>
          </p:cNvPr>
          <p:cNvSpPr/>
          <p:nvPr/>
        </p:nvSpPr>
        <p:spPr>
          <a:xfrm>
            <a:off x="618949" y="1112490"/>
            <a:ext cx="5091844" cy="3539430"/>
          </a:xfrm>
          <a:prstGeom prst="rect">
            <a:avLst/>
          </a:prstGeom>
        </p:spPr>
        <p:txBody>
          <a:bodyPr wrap="square">
            <a:spAutoFit/>
          </a:bodyPr>
          <a:lstStyle/>
          <a:p>
            <a:r>
              <a:rPr lang="de-DE" sz="1600" dirty="0"/>
              <a:t>Die Gesellschaft für Deutsch-Chinesische Freundschaft (GDCF) Mainz-Wiesbaden e.V. ist ein gemeinnütziger Verein, existiert bereits seit 1978. Die GDCF ist weltanschaulich und institutionell unabhängig. Der Verein bietet seinen Mitgliedern Gelegenheit, sich mit allen Aspekten Chinas - seiner Geschichte, Kultur, Wissenschaft, Wirtschaft und Politik/Gesellschaft - zu befassen und eine der ältesten Kulturen der Welt kennen zu lernen. </a:t>
            </a:r>
          </a:p>
          <a:p>
            <a:endParaRPr lang="de-DE" altLang="zh-CN" sz="1600" b="1" dirty="0"/>
          </a:p>
          <a:p>
            <a:r>
              <a:rPr lang="de-DE" altLang="zh-CN" sz="1600" dirty="0"/>
              <a:t>Der Vereinspräsident Kurt Karst war Geschäftsführer der Landesstiftung Villa </a:t>
            </a:r>
            <a:r>
              <a:rPr lang="de-DE" altLang="zh-CN" sz="1600" dirty="0" err="1"/>
              <a:t>Musica</a:t>
            </a:r>
            <a:r>
              <a:rPr lang="de-DE" altLang="zh-CN" sz="1600" dirty="0"/>
              <a:t>, Ministerialrat des Kulturministerium Rheinland-Pfalz. Er ist der 1. Vorsitzender der GDCF und der Präsident der Dachorganisation Deutscher China-Gesellschaften e.V.</a:t>
            </a:r>
            <a:endParaRPr lang="zh-CN" altLang="de-DE" sz="1600" dirty="0"/>
          </a:p>
        </p:txBody>
      </p:sp>
      <p:sp>
        <p:nvSpPr>
          <p:cNvPr id="3" name="Rechteck 2">
            <a:extLst>
              <a:ext uri="{FF2B5EF4-FFF2-40B4-BE49-F238E27FC236}">
                <a16:creationId xmlns:a16="http://schemas.microsoft.com/office/drawing/2014/main" xmlns="" id="{4A179020-02D9-47BD-9B31-34BF3C532B12}"/>
              </a:ext>
            </a:extLst>
          </p:cNvPr>
          <p:cNvSpPr/>
          <p:nvPr/>
        </p:nvSpPr>
        <p:spPr>
          <a:xfrm>
            <a:off x="227596" y="251936"/>
            <a:ext cx="6779063" cy="400110"/>
          </a:xfrm>
          <a:prstGeom prst="rect">
            <a:avLst/>
          </a:prstGeom>
        </p:spPr>
        <p:txBody>
          <a:bodyPr wrap="square">
            <a:spAutoFit/>
          </a:bodyPr>
          <a:lstStyle/>
          <a:p>
            <a:pPr>
              <a:spcBef>
                <a:spcPts val="1600"/>
              </a:spcBef>
              <a:spcAft>
                <a:spcPts val="600"/>
              </a:spcAft>
            </a:pPr>
            <a:r>
              <a:rPr lang="de-DE" altLang="zh-CN" sz="2000" b="1" cap="all" dirty="0">
                <a:solidFill>
                  <a:schemeClr val="accent4"/>
                </a:solidFill>
                <a:latin typeface="Gill Sans"/>
                <a:ea typeface="Gill Sans"/>
              </a:rPr>
              <a:t>GDCF &amp; kontakt  </a:t>
            </a:r>
            <a:r>
              <a:rPr lang="zh-CN" altLang="de-DE" sz="2000" b="1" cap="all" dirty="0">
                <a:solidFill>
                  <a:schemeClr val="accent4"/>
                </a:solidFill>
                <a:latin typeface="Gill Sans"/>
                <a:ea typeface="Gill Sans"/>
              </a:rPr>
              <a:t>德中友好协会与联络方式</a:t>
            </a:r>
            <a:endParaRPr lang="de-DE" sz="2000" b="1" cap="all" dirty="0">
              <a:solidFill>
                <a:schemeClr val="accent4"/>
              </a:solidFill>
              <a:latin typeface="Gill Sans"/>
              <a:ea typeface="Gill Sans"/>
            </a:endParaRPr>
          </a:p>
        </p:txBody>
      </p:sp>
      <p:sp>
        <p:nvSpPr>
          <p:cNvPr id="5" name="Rechteck 4">
            <a:extLst>
              <a:ext uri="{FF2B5EF4-FFF2-40B4-BE49-F238E27FC236}">
                <a16:creationId xmlns:a16="http://schemas.microsoft.com/office/drawing/2014/main" xmlns="" id="{7EDB497B-9123-4022-A253-0DAC6D5588EF}"/>
              </a:ext>
            </a:extLst>
          </p:cNvPr>
          <p:cNvSpPr/>
          <p:nvPr/>
        </p:nvSpPr>
        <p:spPr>
          <a:xfrm>
            <a:off x="5942452" y="1613118"/>
            <a:ext cx="5630599" cy="1815882"/>
          </a:xfrm>
          <a:prstGeom prst="rect">
            <a:avLst/>
          </a:prstGeom>
        </p:spPr>
        <p:txBody>
          <a:bodyPr wrap="square">
            <a:spAutoFit/>
          </a:bodyPr>
          <a:lstStyle/>
          <a:p>
            <a:r>
              <a:rPr lang="zh-CN" altLang="de-DE" sz="1600" dirty="0"/>
              <a:t>美因茨</a:t>
            </a:r>
            <a:r>
              <a:rPr lang="de-DE" altLang="zh-CN" sz="1600" dirty="0"/>
              <a:t>-</a:t>
            </a:r>
            <a:r>
              <a:rPr lang="zh-CN" altLang="de-DE" sz="1600" dirty="0"/>
              <a:t>威斯巴登德中友好协会成立于</a:t>
            </a:r>
            <a:r>
              <a:rPr lang="de-DE" altLang="zh-CN" sz="1600" dirty="0"/>
              <a:t>1978</a:t>
            </a:r>
            <a:r>
              <a:rPr lang="zh-CN" altLang="de-DE" sz="1600" dirty="0"/>
              <a:t>年，为非营利性机构。该协会长期致力于德国和中国之间的文化、历史、艺术、科学和经济方面的交流，为中德双方架起一座友谊的桥梁。</a:t>
            </a:r>
            <a:endParaRPr lang="de-DE" altLang="zh-CN" sz="1600" dirty="0"/>
          </a:p>
          <a:p>
            <a:endParaRPr lang="de-DE" altLang="zh-CN" sz="1600" dirty="0"/>
          </a:p>
          <a:p>
            <a:r>
              <a:rPr lang="zh-CN" altLang="de-DE" sz="1600" dirty="0"/>
              <a:t>协会主席库尔特</a:t>
            </a:r>
            <a:r>
              <a:rPr lang="de-DE" altLang="zh-CN" sz="1600" dirty="0"/>
              <a:t>·</a:t>
            </a:r>
            <a:r>
              <a:rPr lang="zh-CN" altLang="de-DE" sz="1600" dirty="0"/>
              <a:t>卡斯特先生长年致力于文化事业，推动中德在音乐等领域的交流。他还是德国莱法州立音乐培训中心创始人和主席团成员，同时担任德中友好协会联合会主席。</a:t>
            </a:r>
          </a:p>
        </p:txBody>
      </p:sp>
      <p:pic>
        <p:nvPicPr>
          <p:cNvPr id="1026" name="Picture 2" descr="https://image.jimcdn.com/app/cms/image/transf/dimension=1920x400:format=jpg/path/sd876a94c7584ad7e/image/i2ab09d2ee6347914/version/1540622147/image.jpg">
            <a:extLst>
              <a:ext uri="{FF2B5EF4-FFF2-40B4-BE49-F238E27FC236}">
                <a16:creationId xmlns:a16="http://schemas.microsoft.com/office/drawing/2014/main" xmlns="" id="{3913701E-29C6-47D4-8250-8086371AABA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63844" y="4868968"/>
            <a:ext cx="2203256" cy="146883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hteck 6">
            <a:extLst>
              <a:ext uri="{FF2B5EF4-FFF2-40B4-BE49-F238E27FC236}">
                <a16:creationId xmlns:a16="http://schemas.microsoft.com/office/drawing/2014/main" xmlns="" id="{C1A2D4E5-75A9-42FB-88EA-90967C3EFECF}"/>
              </a:ext>
            </a:extLst>
          </p:cNvPr>
          <p:cNvSpPr/>
          <p:nvPr/>
        </p:nvSpPr>
        <p:spPr>
          <a:xfrm>
            <a:off x="5992424" y="4181174"/>
            <a:ext cx="3268908" cy="338554"/>
          </a:xfrm>
          <a:prstGeom prst="rect">
            <a:avLst/>
          </a:prstGeom>
        </p:spPr>
        <p:txBody>
          <a:bodyPr wrap="none">
            <a:spAutoFit/>
          </a:bodyPr>
          <a:lstStyle/>
          <a:p>
            <a:r>
              <a:rPr lang="en-GB" sz="1600" i="1" kern="50" dirty="0">
                <a:latin typeface="Verdana" panose="020B0604030504040204" pitchFamily="34" charset="0"/>
                <a:ea typeface="Times New Roman" panose="02020603050405020304" pitchFamily="18" charset="0"/>
                <a:cs typeface="Arial" panose="020B0604020202020204" pitchFamily="34" charset="0"/>
              </a:rPr>
              <a:t>www.gdcf-maiz-wiesbaden.de</a:t>
            </a:r>
            <a:endParaRPr lang="de-DE" sz="1600" i="1" dirty="0"/>
          </a:p>
        </p:txBody>
      </p:sp>
      <p:sp>
        <p:nvSpPr>
          <p:cNvPr id="8" name="Rechteck 7">
            <a:extLst>
              <a:ext uri="{FF2B5EF4-FFF2-40B4-BE49-F238E27FC236}">
                <a16:creationId xmlns:a16="http://schemas.microsoft.com/office/drawing/2014/main" xmlns="" id="{06092990-1FA2-446B-B4E6-53A93C58D19D}"/>
              </a:ext>
            </a:extLst>
          </p:cNvPr>
          <p:cNvSpPr/>
          <p:nvPr/>
        </p:nvSpPr>
        <p:spPr>
          <a:xfrm>
            <a:off x="5992424" y="4799569"/>
            <a:ext cx="2042419" cy="1349472"/>
          </a:xfrm>
          <a:prstGeom prst="rect">
            <a:avLst/>
          </a:prstGeom>
        </p:spPr>
        <p:txBody>
          <a:bodyPr wrap="none">
            <a:spAutoFit/>
          </a:bodyPr>
          <a:lstStyle/>
          <a:p>
            <a:pPr>
              <a:lnSpc>
                <a:spcPct val="150000"/>
              </a:lnSpc>
            </a:pPr>
            <a:r>
              <a:rPr lang="de-DE" sz="1400" kern="50" dirty="0">
                <a:latin typeface="Verdana" panose="020B0604030504040204" pitchFamily="34" charset="0"/>
                <a:ea typeface="Times New Roman" panose="02020603050405020304" pitchFamily="18" charset="0"/>
                <a:cs typeface="Arial" panose="020B0604020202020204" pitchFamily="34" charset="0"/>
              </a:rPr>
              <a:t>Kontakt / </a:t>
            </a:r>
            <a:r>
              <a:rPr lang="zh-CN" altLang="de-DE" sz="1400" kern="50" dirty="0">
                <a:latin typeface="Verdana" panose="020B0604030504040204" pitchFamily="34" charset="0"/>
                <a:ea typeface="Times New Roman" panose="02020603050405020304" pitchFamily="18" charset="0"/>
                <a:cs typeface="Arial" panose="020B0604020202020204" pitchFamily="34" charset="0"/>
              </a:rPr>
              <a:t>联络人</a:t>
            </a:r>
            <a:endParaRPr lang="de-DE" sz="1400" kern="50" dirty="0">
              <a:latin typeface="Verdana" panose="020B0604030504040204" pitchFamily="34" charset="0"/>
              <a:ea typeface="Times New Roman" panose="02020603050405020304" pitchFamily="18" charset="0"/>
              <a:cs typeface="Arial" panose="020B0604020202020204" pitchFamily="34" charset="0"/>
            </a:endParaRPr>
          </a:p>
          <a:p>
            <a:pPr>
              <a:lnSpc>
                <a:spcPct val="150000"/>
              </a:lnSpc>
            </a:pPr>
            <a:r>
              <a:rPr lang="de-DE" sz="1400" kern="50" dirty="0">
                <a:latin typeface="Verdana" panose="020B0604030504040204" pitchFamily="34" charset="0"/>
                <a:cs typeface="Arial" panose="020B0604020202020204" pitchFamily="34" charset="0"/>
                <a:hlinkClick r:id="rId3"/>
              </a:rPr>
              <a:t>leywang@gmail.com</a:t>
            </a:r>
            <a:endParaRPr lang="de-DE" sz="1400" kern="50" dirty="0">
              <a:latin typeface="Verdana" panose="020B0604030504040204" pitchFamily="34" charset="0"/>
              <a:cs typeface="Arial" panose="020B0604020202020204" pitchFamily="34" charset="0"/>
            </a:endParaRPr>
          </a:p>
          <a:p>
            <a:pPr>
              <a:lnSpc>
                <a:spcPct val="150000"/>
              </a:lnSpc>
            </a:pPr>
            <a:r>
              <a:rPr lang="de-DE" sz="1400" kern="50" dirty="0">
                <a:latin typeface="Verdana" panose="020B0604030504040204" pitchFamily="34" charset="0"/>
                <a:cs typeface="Arial" panose="020B0604020202020204" pitchFamily="34" charset="0"/>
              </a:rPr>
              <a:t>0049/15770314888</a:t>
            </a:r>
          </a:p>
          <a:p>
            <a:pPr>
              <a:lnSpc>
                <a:spcPct val="150000"/>
              </a:lnSpc>
            </a:pPr>
            <a:r>
              <a:rPr lang="de-DE" sz="1400" kern="50" dirty="0">
                <a:latin typeface="Verdana" panose="020B0604030504040204" pitchFamily="34" charset="0"/>
                <a:cs typeface="Arial" panose="020B0604020202020204" pitchFamily="34" charset="0"/>
              </a:rPr>
              <a:t>WeChat: Lei032641</a:t>
            </a:r>
            <a:endParaRPr lang="de-DE" sz="1400" dirty="0"/>
          </a:p>
        </p:txBody>
      </p:sp>
    </p:spTree>
    <p:extLst>
      <p:ext uri="{BB962C8B-B14F-4D97-AF65-F5344CB8AC3E}">
        <p14:creationId xmlns:p14="http://schemas.microsoft.com/office/powerpoint/2010/main" xmlns="" val="309712379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1622</Words>
  <Application>Microsoft Office PowerPoint</Application>
  <PresentationFormat>Benutzerdefiniert</PresentationFormat>
  <Paragraphs>190</Paragraphs>
  <Slides>9</Slides>
  <Notes>0</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Office</vt:lpstr>
      <vt:lpstr>Folie 1</vt:lpstr>
      <vt:lpstr>Folie 2</vt:lpstr>
      <vt:lpstr>Folie 3</vt:lpstr>
      <vt:lpstr>Folie 4</vt:lpstr>
      <vt:lpstr>Folie 5</vt:lpstr>
      <vt:lpstr>Folie 6</vt:lpstr>
      <vt:lpstr>Folie 7</vt:lpstr>
      <vt:lpstr>Folie 8</vt:lpstr>
      <vt:lpstr>Folie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Lei Wang</dc:creator>
  <cp:lastModifiedBy>Admin</cp:lastModifiedBy>
  <cp:revision>60</cp:revision>
  <dcterms:created xsi:type="dcterms:W3CDTF">2018-10-28T17:53:47Z</dcterms:created>
  <dcterms:modified xsi:type="dcterms:W3CDTF">2018-11-15T12:23:20Z</dcterms:modified>
</cp:coreProperties>
</file>